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01"/>
  </p:notesMasterIdLst>
  <p:sldIdLst>
    <p:sldId id="293" r:id="rId5"/>
    <p:sldId id="346" r:id="rId6"/>
    <p:sldId id="344" r:id="rId7"/>
    <p:sldId id="364" r:id="rId8"/>
    <p:sldId id="331" r:id="rId9"/>
    <p:sldId id="298" r:id="rId10"/>
    <p:sldId id="365" r:id="rId11"/>
    <p:sldId id="320" r:id="rId12"/>
    <p:sldId id="319" r:id="rId13"/>
    <p:sldId id="318" r:id="rId14"/>
    <p:sldId id="341" r:id="rId15"/>
    <p:sldId id="309" r:id="rId16"/>
    <p:sldId id="366" r:id="rId17"/>
    <p:sldId id="347" r:id="rId18"/>
    <p:sldId id="348" r:id="rId19"/>
    <p:sldId id="349" r:id="rId20"/>
    <p:sldId id="350" r:id="rId21"/>
    <p:sldId id="379" r:id="rId22"/>
    <p:sldId id="351" r:id="rId23"/>
    <p:sldId id="358" r:id="rId24"/>
    <p:sldId id="363" r:id="rId25"/>
    <p:sldId id="378" r:id="rId26"/>
    <p:sldId id="334" r:id="rId27"/>
    <p:sldId id="377" r:id="rId28"/>
    <p:sldId id="361" r:id="rId29"/>
    <p:sldId id="325" r:id="rId30"/>
    <p:sldId id="324" r:id="rId31"/>
    <p:sldId id="356" r:id="rId32"/>
    <p:sldId id="359" r:id="rId33"/>
    <p:sldId id="368" r:id="rId34"/>
    <p:sldId id="370" r:id="rId35"/>
    <p:sldId id="322" r:id="rId36"/>
    <p:sldId id="354" r:id="rId37"/>
    <p:sldId id="380" r:id="rId38"/>
    <p:sldId id="381" r:id="rId39"/>
    <p:sldId id="382" r:id="rId40"/>
    <p:sldId id="383" r:id="rId41"/>
    <p:sldId id="311" r:id="rId42"/>
    <p:sldId id="384" r:id="rId43"/>
    <p:sldId id="312" r:id="rId44"/>
    <p:sldId id="308" r:id="rId45"/>
    <p:sldId id="385" r:id="rId46"/>
    <p:sldId id="299" r:id="rId47"/>
    <p:sldId id="314" r:id="rId48"/>
    <p:sldId id="315" r:id="rId49"/>
    <p:sldId id="301" r:id="rId50"/>
    <p:sldId id="305" r:id="rId51"/>
    <p:sldId id="302" r:id="rId52"/>
    <p:sldId id="303" r:id="rId53"/>
    <p:sldId id="304" r:id="rId54"/>
    <p:sldId id="310" r:id="rId55"/>
    <p:sldId id="313" r:id="rId56"/>
    <p:sldId id="307" r:id="rId57"/>
    <p:sldId id="306" r:id="rId58"/>
    <p:sldId id="297" r:id="rId59"/>
    <p:sldId id="256" r:id="rId60"/>
    <p:sldId id="257" r:id="rId61"/>
    <p:sldId id="258" r:id="rId62"/>
    <p:sldId id="259" r:id="rId63"/>
    <p:sldId id="260" r:id="rId64"/>
    <p:sldId id="261" r:id="rId65"/>
    <p:sldId id="262" r:id="rId66"/>
    <p:sldId id="263" r:id="rId67"/>
    <p:sldId id="264" r:id="rId68"/>
    <p:sldId id="265" r:id="rId69"/>
    <p:sldId id="266" r:id="rId70"/>
    <p:sldId id="267" r:id="rId71"/>
    <p:sldId id="268" r:id="rId72"/>
    <p:sldId id="269" r:id="rId73"/>
    <p:sldId id="270" r:id="rId74"/>
    <p:sldId id="271" r:id="rId75"/>
    <p:sldId id="272" r:id="rId76"/>
    <p:sldId id="373" r:id="rId77"/>
    <p:sldId id="274" r:id="rId78"/>
    <p:sldId id="275" r:id="rId79"/>
    <p:sldId id="276" r:id="rId80"/>
    <p:sldId id="277" r:id="rId81"/>
    <p:sldId id="278" r:id="rId82"/>
    <p:sldId id="279" r:id="rId83"/>
    <p:sldId id="280" r:id="rId84"/>
    <p:sldId id="281" r:id="rId85"/>
    <p:sldId id="282" r:id="rId86"/>
    <p:sldId id="283" r:id="rId87"/>
    <p:sldId id="284" r:id="rId88"/>
    <p:sldId id="285" r:id="rId89"/>
    <p:sldId id="286" r:id="rId90"/>
    <p:sldId id="287" r:id="rId91"/>
    <p:sldId id="288" r:id="rId92"/>
    <p:sldId id="289" r:id="rId93"/>
    <p:sldId id="290" r:id="rId94"/>
    <p:sldId id="291" r:id="rId95"/>
    <p:sldId id="292" r:id="rId96"/>
    <p:sldId id="374" r:id="rId97"/>
    <p:sldId id="294" r:id="rId98"/>
    <p:sldId id="295" r:id="rId99"/>
    <p:sldId id="296"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43" autoAdjust="0"/>
    <p:restoredTop sz="74763" autoAdjust="0"/>
  </p:normalViewPr>
  <p:slideViewPr>
    <p:cSldViewPr>
      <p:cViewPr varScale="1">
        <p:scale>
          <a:sx n="137" d="100"/>
          <a:sy n="137" d="100"/>
        </p:scale>
        <p:origin x="1494" y="126"/>
      </p:cViewPr>
      <p:guideLst>
        <p:guide orient="horz" pos="2160"/>
        <p:guide pos="3840"/>
      </p:guideLst>
    </p:cSldViewPr>
  </p:slideViewPr>
  <p:notesTextViewPr>
    <p:cViewPr>
      <p:scale>
        <a:sx n="300" d="100"/>
        <a:sy n="3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881E4-5F85-4549-889D-4A88B5CA1ADF}" type="datetimeFigureOut">
              <a:rPr lang="en-US" smtClean="0"/>
              <a:t>20/08/06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FCE44-C412-42D1-B173-6291A0420E0B}" type="slidenum">
              <a:rPr lang="en-US" smtClean="0"/>
              <a:t>‹#›</a:t>
            </a:fld>
            <a:endParaRPr lang="en-US"/>
          </a:p>
        </p:txBody>
      </p:sp>
    </p:spTree>
    <p:extLst>
      <p:ext uri="{BB962C8B-B14F-4D97-AF65-F5344CB8AC3E}">
        <p14:creationId xmlns:p14="http://schemas.microsoft.com/office/powerpoint/2010/main" val="91768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bibfra.me/vocab/lite/Person/"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bibfra.me/vocab/lite/Concept/" TargetMode="External"/><Relationship Id="rId4" Type="http://schemas.openxmlformats.org/officeDocument/2006/relationships/hyperlink" Target="http://bibfra.me/vocab/lite/Form/"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Name and I and two colleagues are here to talk about our consortium's initiative to partner with Zepheira in order to get our bibliographic data out of our concealed database and onto the web where search engines can find it. ----Let me unpack that</a:t>
            </a:r>
          </a:p>
        </p:txBody>
      </p:sp>
      <p:sp>
        <p:nvSpPr>
          <p:cNvPr id="4" name="Slide Number Placeholder 3"/>
          <p:cNvSpPr>
            <a:spLocks noGrp="1"/>
          </p:cNvSpPr>
          <p:nvPr>
            <p:ph type="sldNum" sz="quarter" idx="5"/>
          </p:nvPr>
        </p:nvSpPr>
        <p:spPr/>
        <p:txBody>
          <a:bodyPr/>
          <a:lstStyle/>
          <a:p>
            <a:fld id="{3CCFCE44-C412-42D1-B173-6291A0420E0B}" type="slidenum">
              <a:rPr lang="en-US" smtClean="0"/>
              <a:t>1</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has their Open Graph Protocol which </a:t>
            </a:r>
          </a:p>
        </p:txBody>
      </p:sp>
      <p:sp>
        <p:nvSpPr>
          <p:cNvPr id="4" name="Slide Number Placeholder 3"/>
          <p:cNvSpPr>
            <a:spLocks noGrp="1"/>
          </p:cNvSpPr>
          <p:nvPr>
            <p:ph type="sldNum" sz="quarter" idx="5"/>
          </p:nvPr>
        </p:nvSpPr>
        <p:spPr/>
        <p:txBody>
          <a:bodyPr/>
          <a:lstStyle/>
          <a:p>
            <a:fld id="{3CCFCE44-C412-42D1-B173-6291A0420E0B}" type="slidenum">
              <a:rPr lang="en-US" smtClean="0"/>
              <a:t>10</a:t>
            </a:fld>
            <a:endParaRPr lang="en-US"/>
          </a:p>
        </p:txBody>
      </p:sp>
    </p:spTree>
    <p:extLst>
      <p:ext uri="{BB962C8B-B14F-4D97-AF65-F5344CB8AC3E}">
        <p14:creationId xmlns:p14="http://schemas.microsoft.com/office/powerpoint/2010/main" val="402189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Zepheira?</a:t>
            </a:r>
          </a:p>
          <a:p>
            <a:r>
              <a:rPr lang="en-US" dirty="0"/>
              <a:t>We can transform our data ourselves and host it but</a:t>
            </a:r>
          </a:p>
          <a:p>
            <a:r>
              <a:rPr lang="en-US" dirty="0"/>
              <a:t>	We don’t have the time to commit or server</a:t>
            </a:r>
          </a:p>
          <a:p>
            <a:r>
              <a:rPr lang="en-US" dirty="0"/>
              <a:t>	Google et al has no reason to trust us – reputation management</a:t>
            </a:r>
          </a:p>
          <a:p>
            <a:endParaRPr lang="en-US" dirty="0"/>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11</a:t>
            </a:fld>
            <a:endParaRPr lang="en-US"/>
          </a:p>
        </p:txBody>
      </p:sp>
    </p:spTree>
    <p:extLst>
      <p:ext uri="{BB962C8B-B14F-4D97-AF65-F5344CB8AC3E}">
        <p14:creationId xmlns:p14="http://schemas.microsoft.com/office/powerpoint/2010/main" val="334540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Zepheira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12</a:t>
            </a:fld>
            <a:endParaRPr lang="en-US"/>
          </a:p>
        </p:txBody>
      </p:sp>
    </p:spTree>
    <p:extLst>
      <p:ext uri="{BB962C8B-B14F-4D97-AF65-F5344CB8AC3E}">
        <p14:creationId xmlns:p14="http://schemas.microsoft.com/office/powerpoint/2010/main" val="154687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13</a:t>
            </a:fld>
            <a:endParaRPr lang="en-US"/>
          </a:p>
        </p:txBody>
      </p:sp>
    </p:spTree>
    <p:extLst>
      <p:ext uri="{BB962C8B-B14F-4D97-AF65-F5344CB8AC3E}">
        <p14:creationId xmlns:p14="http://schemas.microsoft.com/office/powerpoint/2010/main" val="1589483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Mild mannered investigation library uses for the semantic web.  </a:t>
            </a:r>
          </a:p>
          <a:p>
            <a:endParaRPr lang="en-US" dirty="0"/>
          </a:p>
          <a:p>
            <a:r>
              <a:rPr lang="en-US" dirty="0"/>
              <a:t>Like Blockchain and Libraries – Know what each is but how are they together?</a:t>
            </a:r>
          </a:p>
          <a:p>
            <a:endParaRPr lang="en-US" dirty="0"/>
          </a:p>
          <a:p>
            <a:r>
              <a:rPr lang="en-US" dirty="0"/>
              <a:t>Nothing happened for a long time</a:t>
            </a:r>
          </a:p>
        </p:txBody>
      </p:sp>
      <p:sp>
        <p:nvSpPr>
          <p:cNvPr id="4" name="Slide Number Placeholder 3"/>
          <p:cNvSpPr>
            <a:spLocks noGrp="1"/>
          </p:cNvSpPr>
          <p:nvPr>
            <p:ph type="sldNum" sz="quarter" idx="5"/>
          </p:nvPr>
        </p:nvSpPr>
        <p:spPr/>
        <p:txBody>
          <a:bodyPr/>
          <a:lstStyle/>
          <a:p>
            <a:fld id="{3CCFCE44-C412-42D1-B173-6291A0420E0B}" type="slidenum">
              <a:rPr lang="en-US" smtClean="0"/>
              <a:t>14</a:t>
            </a:fld>
            <a:endParaRPr lang="en-US"/>
          </a:p>
        </p:txBody>
      </p:sp>
    </p:spTree>
    <p:extLst>
      <p:ext uri="{BB962C8B-B14F-4D97-AF65-F5344CB8AC3E}">
        <p14:creationId xmlns:p14="http://schemas.microsoft.com/office/powerpoint/2010/main" val="85745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 System Administrator attended PUG </a:t>
            </a:r>
            <a:r>
              <a:rPr lang="en-US" dirty="0" err="1"/>
              <a:t>polusrgroup</a:t>
            </a:r>
            <a:endParaRPr lang="en-US" dirty="0"/>
          </a:p>
          <a:p>
            <a:r>
              <a:rPr lang="en-US" dirty="0"/>
              <a:t>Directors, too,  ---asked us to investigate</a:t>
            </a:r>
          </a:p>
          <a:p>
            <a:r>
              <a:rPr lang="en-US" dirty="0"/>
              <a:t>GMILCS staff enrolled in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15</a:t>
            </a:fld>
            <a:endParaRPr lang="en-US"/>
          </a:p>
        </p:txBody>
      </p:sp>
    </p:spTree>
    <p:extLst>
      <p:ext uri="{BB962C8B-B14F-4D97-AF65-F5344CB8AC3E}">
        <p14:creationId xmlns:p14="http://schemas.microsoft.com/office/powerpoint/2010/main" val="3575074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Unclear how to measure results (ROI)</a:t>
            </a:r>
          </a:p>
          <a:p>
            <a:endParaRPr lang="en-US" dirty="0"/>
          </a:p>
          <a:p>
            <a:r>
              <a:rPr lang="en-US" dirty="0"/>
              <a:t>How stake holders would respond without clear measures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board decided not to move forward but asked us to keep Linked Data on our radar.</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16</a:t>
            </a:fld>
            <a:endParaRPr lang="en-US"/>
          </a:p>
        </p:txBody>
      </p:sp>
    </p:spTree>
    <p:extLst>
      <p:ext uri="{BB962C8B-B14F-4D97-AF65-F5344CB8AC3E}">
        <p14:creationId xmlns:p14="http://schemas.microsoft.com/office/powerpoint/2010/main" val="3118882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Innovative User Group</a:t>
            </a:r>
          </a:p>
          <a:p>
            <a:r>
              <a:rPr lang="en-US" dirty="0"/>
              <a:t>KP eBooks</a:t>
            </a:r>
          </a:p>
          <a:p>
            <a:r>
              <a:rPr lang="en-US" dirty="0"/>
              <a:t>Knowledge Panel where IMDB and Wikipedia live.  Trusted sources!</a:t>
            </a:r>
          </a:p>
          <a:p>
            <a:endParaRPr lang="en-US" dirty="0"/>
          </a:p>
          <a:p>
            <a:r>
              <a:rPr lang="en-US" dirty="0"/>
              <a:t>Board said yes LETS DO IT</a:t>
            </a:r>
          </a:p>
        </p:txBody>
      </p:sp>
      <p:sp>
        <p:nvSpPr>
          <p:cNvPr id="4" name="Slide Number Placeholder 3"/>
          <p:cNvSpPr>
            <a:spLocks noGrp="1"/>
          </p:cNvSpPr>
          <p:nvPr>
            <p:ph type="sldNum" sz="quarter" idx="5"/>
          </p:nvPr>
        </p:nvSpPr>
        <p:spPr/>
        <p:txBody>
          <a:bodyPr/>
          <a:lstStyle/>
          <a:p>
            <a:fld id="{3CCFCE44-C412-42D1-B173-6291A0420E0B}" type="slidenum">
              <a:rPr lang="en-US" smtClean="0"/>
              <a:t>17</a:t>
            </a:fld>
            <a:endParaRPr lang="en-US"/>
          </a:p>
        </p:txBody>
      </p:sp>
    </p:spTree>
    <p:extLst>
      <p:ext uri="{BB962C8B-B14F-4D97-AF65-F5344CB8AC3E}">
        <p14:creationId xmlns:p14="http://schemas.microsoft.com/office/powerpoint/2010/main" val="333549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Reviewed data to be exported.</a:t>
            </a:r>
          </a:p>
          <a:p>
            <a:endParaRPr lang="en-US" dirty="0"/>
          </a:p>
          <a:p>
            <a:r>
              <a:rPr lang="en-US" dirty="0"/>
              <a:t>Decided each library individually rather than Consortium.</a:t>
            </a:r>
          </a:p>
          <a:p>
            <a:endParaRPr lang="en-US" dirty="0"/>
          </a:p>
          <a:p>
            <a:r>
              <a:rPr lang="en-US" dirty="0"/>
              <a:t>I took LJA’s certificate in XML and RDF based systems – to understand environment – GREAT COURSE!!</a:t>
            </a:r>
          </a:p>
        </p:txBody>
      </p:sp>
      <p:sp>
        <p:nvSpPr>
          <p:cNvPr id="4" name="Slide Number Placeholder 3"/>
          <p:cNvSpPr>
            <a:spLocks noGrp="1"/>
          </p:cNvSpPr>
          <p:nvPr>
            <p:ph type="sldNum" sz="quarter" idx="5"/>
          </p:nvPr>
        </p:nvSpPr>
        <p:spPr/>
        <p:txBody>
          <a:bodyPr/>
          <a:lstStyle/>
          <a:p>
            <a:fld id="{3CCFCE44-C412-42D1-B173-6291A0420E0B}" type="slidenum">
              <a:rPr lang="en-US" smtClean="0"/>
              <a:t>19</a:t>
            </a:fld>
            <a:endParaRPr lang="en-US"/>
          </a:p>
        </p:txBody>
      </p:sp>
    </p:spTree>
    <p:extLst>
      <p:ext uri="{BB962C8B-B14F-4D97-AF65-F5344CB8AC3E}">
        <p14:creationId xmlns:p14="http://schemas.microsoft.com/office/powerpoint/2010/main" val="478752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BONUS LINKED DATA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Initially on </a:t>
            </a:r>
            <a:r>
              <a:rPr lang="en-US" dirty="0" err="1"/>
              <a:t>library.link</a:t>
            </a:r>
            <a:r>
              <a:rPr lang="en-US" dirty="0"/>
              <a:t> then each library’s domain for better search results</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20</a:t>
            </a:fld>
            <a:endParaRPr lang="en-US"/>
          </a:p>
        </p:txBody>
      </p:sp>
    </p:spTree>
    <p:extLst>
      <p:ext uri="{BB962C8B-B14F-4D97-AF65-F5344CB8AC3E}">
        <p14:creationId xmlns:p14="http://schemas.microsoft.com/office/powerpoint/2010/main" val="292975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part, I’ll unpack that long first volley a bit, outline the timeline of events and what we hope to do in the future.</a:t>
            </a:r>
          </a:p>
          <a:p>
            <a:r>
              <a:rPr lang="en-US" dirty="0"/>
              <a:t> I am Kevin</a:t>
            </a:r>
          </a:p>
        </p:txBody>
      </p:sp>
      <p:sp>
        <p:nvSpPr>
          <p:cNvPr id="4" name="Slide Number Placeholder 3"/>
          <p:cNvSpPr>
            <a:spLocks noGrp="1"/>
          </p:cNvSpPr>
          <p:nvPr>
            <p:ph type="sldNum" sz="quarter" idx="5"/>
          </p:nvPr>
        </p:nvSpPr>
        <p:spPr/>
        <p:txBody>
          <a:bodyPr/>
          <a:lstStyle/>
          <a:p>
            <a:fld id="{3CCFCE44-C412-42D1-B173-6291A0420E0B}" type="slidenum">
              <a:rPr lang="en-US" smtClean="0"/>
              <a:t>2</a:t>
            </a:fld>
            <a:endParaRPr lang="en-US"/>
          </a:p>
        </p:txBody>
      </p:sp>
    </p:spTree>
    <p:extLst>
      <p:ext uri="{BB962C8B-B14F-4D97-AF65-F5344CB8AC3E}">
        <p14:creationId xmlns:p14="http://schemas.microsoft.com/office/powerpoint/2010/main" val="1870171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entities – NEC – Bad because students likely use Google first – </a:t>
            </a:r>
          </a:p>
          <a:p>
            <a:endParaRPr lang="en-US" dirty="0"/>
          </a:p>
          <a:p>
            <a:r>
              <a:rPr lang="en-US" dirty="0"/>
              <a:t>Data CLEANING Angela will talk about</a:t>
            </a:r>
          </a:p>
          <a:p>
            <a:endParaRPr lang="en-US" dirty="0"/>
          </a:p>
          <a:p>
            <a:r>
              <a:rPr lang="en-US" dirty="0"/>
              <a:t>We’ll change something and find out after our data refresh something broke</a:t>
            </a:r>
          </a:p>
        </p:txBody>
      </p:sp>
      <p:sp>
        <p:nvSpPr>
          <p:cNvPr id="4" name="Slide Number Placeholder 3"/>
          <p:cNvSpPr>
            <a:spLocks noGrp="1"/>
          </p:cNvSpPr>
          <p:nvPr>
            <p:ph type="sldNum" sz="quarter" idx="5"/>
          </p:nvPr>
        </p:nvSpPr>
        <p:spPr/>
        <p:txBody>
          <a:bodyPr/>
          <a:lstStyle/>
          <a:p>
            <a:fld id="{3CCFCE44-C412-42D1-B173-6291A0420E0B}" type="slidenum">
              <a:rPr lang="en-US" smtClean="0"/>
              <a:t>21</a:t>
            </a:fld>
            <a:endParaRPr lang="en-US"/>
          </a:p>
        </p:txBody>
      </p:sp>
    </p:spTree>
    <p:extLst>
      <p:ext uri="{BB962C8B-B14F-4D97-AF65-F5344CB8AC3E}">
        <p14:creationId xmlns:p14="http://schemas.microsoft.com/office/powerpoint/2010/main" val="3335181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results—PRETTY GOOD-- came in main search results</a:t>
            </a:r>
          </a:p>
          <a:p>
            <a:r>
              <a:rPr lang="en-US" dirty="0"/>
              <a:t>Often required </a:t>
            </a:r>
          </a:p>
          <a:p>
            <a:r>
              <a:rPr lang="en-US" dirty="0"/>
              <a:t>	very specific search</a:t>
            </a:r>
          </a:p>
          <a:p>
            <a:r>
              <a:rPr lang="en-US" dirty="0"/>
              <a:t>	name of the town</a:t>
            </a:r>
          </a:p>
          <a:p>
            <a:r>
              <a:rPr lang="en-US" dirty="0"/>
              <a:t>	</a:t>
            </a:r>
            <a:r>
              <a:rPr lang="en-US" dirty="0" err="1"/>
              <a:t>zipcode</a:t>
            </a:r>
            <a:endParaRPr lang="en-US" dirty="0"/>
          </a:p>
          <a:p>
            <a:r>
              <a:rPr lang="en-US" dirty="0"/>
              <a:t>	library name. </a:t>
            </a:r>
          </a:p>
        </p:txBody>
      </p:sp>
      <p:sp>
        <p:nvSpPr>
          <p:cNvPr id="4" name="Slide Number Placeholder 3"/>
          <p:cNvSpPr>
            <a:spLocks noGrp="1"/>
          </p:cNvSpPr>
          <p:nvPr>
            <p:ph type="sldNum" sz="quarter" idx="5"/>
          </p:nvPr>
        </p:nvSpPr>
        <p:spPr/>
        <p:txBody>
          <a:bodyPr/>
          <a:lstStyle/>
          <a:p>
            <a:fld id="{3CCFCE44-C412-42D1-B173-6291A0420E0B}" type="slidenum">
              <a:rPr lang="en-US" smtClean="0"/>
              <a:t>22</a:t>
            </a:fld>
            <a:endParaRPr lang="en-US"/>
          </a:p>
        </p:txBody>
      </p:sp>
    </p:spTree>
    <p:extLst>
      <p:ext uri="{BB962C8B-B14F-4D97-AF65-F5344CB8AC3E}">
        <p14:creationId xmlns:p14="http://schemas.microsoft.com/office/powerpoint/2010/main" val="2643052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NOW see the effects of linked data every time we use google. </a:t>
            </a:r>
          </a:p>
          <a:p>
            <a:endParaRPr lang="en-US" baseline="0" dirty="0"/>
          </a:p>
          <a:p>
            <a:r>
              <a:rPr lang="en-US" baseline="0" dirty="0"/>
              <a:t>Results may vary</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23</a:t>
            </a:fld>
            <a:endParaRPr lang="en-US"/>
          </a:p>
        </p:txBody>
      </p:sp>
    </p:spTree>
    <p:extLst>
      <p:ext uri="{BB962C8B-B14F-4D97-AF65-F5344CB8AC3E}">
        <p14:creationId xmlns:p14="http://schemas.microsoft.com/office/powerpoint/2010/main" val="179286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Social media accounts on linked data sites allow for quick sharing of items</a:t>
            </a:r>
          </a:p>
        </p:txBody>
      </p:sp>
      <p:sp>
        <p:nvSpPr>
          <p:cNvPr id="4" name="Slide Number Placeholder 3"/>
          <p:cNvSpPr>
            <a:spLocks noGrp="1"/>
          </p:cNvSpPr>
          <p:nvPr>
            <p:ph type="sldNum" sz="quarter" idx="5"/>
          </p:nvPr>
        </p:nvSpPr>
        <p:spPr/>
        <p:txBody>
          <a:bodyPr/>
          <a:lstStyle/>
          <a:p>
            <a:fld id="{3CCFCE44-C412-42D1-B173-6291A0420E0B}" type="slidenum">
              <a:rPr lang="en-US" smtClean="0"/>
              <a:t>24</a:t>
            </a:fld>
            <a:endParaRPr lang="en-US"/>
          </a:p>
        </p:txBody>
      </p:sp>
    </p:spTree>
    <p:extLst>
      <p:ext uri="{BB962C8B-B14F-4D97-AF65-F5344CB8AC3E}">
        <p14:creationId xmlns:p14="http://schemas.microsoft.com/office/powerpoint/2010/main" val="1301630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from multiple displays options for items grouped by subject</a:t>
            </a:r>
          </a:p>
          <a:p>
            <a:endParaRPr lang="en-US" dirty="0"/>
          </a:p>
          <a:p>
            <a:r>
              <a:rPr lang="en-US" dirty="0">
                <a:highlight>
                  <a:srgbClr val="FFFF00"/>
                </a:highlight>
              </a:rPr>
              <a:t>Sue will go into this much more</a:t>
            </a:r>
          </a:p>
        </p:txBody>
      </p:sp>
      <p:sp>
        <p:nvSpPr>
          <p:cNvPr id="4" name="Slide Number Placeholder 3"/>
          <p:cNvSpPr>
            <a:spLocks noGrp="1"/>
          </p:cNvSpPr>
          <p:nvPr>
            <p:ph type="sldNum" sz="quarter" idx="5"/>
          </p:nvPr>
        </p:nvSpPr>
        <p:spPr/>
        <p:txBody>
          <a:bodyPr/>
          <a:lstStyle/>
          <a:p>
            <a:fld id="{3CCFCE44-C412-42D1-B173-6291A0420E0B}" type="slidenum">
              <a:rPr lang="en-US" smtClean="0"/>
              <a:t>25</a:t>
            </a:fld>
            <a:endParaRPr lang="en-US"/>
          </a:p>
        </p:txBody>
      </p:sp>
    </p:spTree>
    <p:extLst>
      <p:ext uri="{BB962C8B-B14F-4D97-AF65-F5344CB8AC3E}">
        <p14:creationId xmlns:p14="http://schemas.microsoft.com/office/powerpoint/2010/main" val="2921120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temporary 650 now 690 for permanent special collections</a:t>
            </a:r>
          </a:p>
          <a:p>
            <a:r>
              <a:rPr lang="en-US" dirty="0"/>
              <a:t>--Sue will go into more detail</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26</a:t>
            </a:fld>
            <a:endParaRPr lang="en-US"/>
          </a:p>
        </p:txBody>
      </p:sp>
    </p:spTree>
    <p:extLst>
      <p:ext uri="{BB962C8B-B14F-4D97-AF65-F5344CB8AC3E}">
        <p14:creationId xmlns:p14="http://schemas.microsoft.com/office/powerpoint/2010/main" val="3320272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temporary lists, we create code to run through Zepheira tools</a:t>
            </a:r>
          </a:p>
          <a:p>
            <a:r>
              <a:rPr lang="en-US" dirty="0"/>
              <a:t>Again--Sue will go into this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27</a:t>
            </a:fld>
            <a:endParaRPr lang="en-US"/>
          </a:p>
        </p:txBody>
      </p:sp>
    </p:spTree>
    <p:extLst>
      <p:ext uri="{BB962C8B-B14F-4D97-AF65-F5344CB8AC3E}">
        <p14:creationId xmlns:p14="http://schemas.microsoft.com/office/powerpoint/2010/main" val="2259871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only mention it because I made a org </a:t>
            </a:r>
            <a:r>
              <a:rPr lang="en-US" dirty="0" err="1"/>
              <a:t>Github</a:t>
            </a:r>
            <a:r>
              <a:rPr lang="en-US" dirty="0"/>
              <a:t> to share the code</a:t>
            </a:r>
          </a:p>
        </p:txBody>
      </p:sp>
      <p:sp>
        <p:nvSpPr>
          <p:cNvPr id="4" name="Slide Number Placeholder 3"/>
          <p:cNvSpPr>
            <a:spLocks noGrp="1"/>
          </p:cNvSpPr>
          <p:nvPr>
            <p:ph type="sldNum" sz="quarter" idx="5"/>
          </p:nvPr>
        </p:nvSpPr>
        <p:spPr/>
        <p:txBody>
          <a:bodyPr/>
          <a:lstStyle/>
          <a:p>
            <a:fld id="{3CCFCE44-C412-42D1-B173-6291A0420E0B}" type="slidenum">
              <a:rPr lang="en-US" smtClean="0"/>
              <a:t>28</a:t>
            </a:fld>
            <a:endParaRPr lang="en-US"/>
          </a:p>
        </p:txBody>
      </p:sp>
    </p:spTree>
    <p:extLst>
      <p:ext uri="{BB962C8B-B14F-4D97-AF65-F5344CB8AC3E}">
        <p14:creationId xmlns:p14="http://schemas.microsoft.com/office/powerpoint/2010/main" val="3610289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Trustee found book and Asked how long that’s been going on????</a:t>
            </a:r>
          </a:p>
          <a:p>
            <a:endParaRPr lang="en-US" dirty="0"/>
          </a:p>
          <a:p>
            <a:r>
              <a:rPr lang="en-US" dirty="0"/>
              <a:t>Despite loading issues in late 2019 and early 2020, good stats</a:t>
            </a:r>
          </a:p>
        </p:txBody>
      </p:sp>
      <p:sp>
        <p:nvSpPr>
          <p:cNvPr id="4" name="Slide Number Placeholder 3"/>
          <p:cNvSpPr>
            <a:spLocks noGrp="1"/>
          </p:cNvSpPr>
          <p:nvPr>
            <p:ph type="sldNum" sz="quarter" idx="5"/>
          </p:nvPr>
        </p:nvSpPr>
        <p:spPr/>
        <p:txBody>
          <a:bodyPr/>
          <a:lstStyle/>
          <a:p>
            <a:fld id="{3CCFCE44-C412-42D1-B173-6291A0420E0B}" type="slidenum">
              <a:rPr lang="en-US" smtClean="0"/>
              <a:t>31</a:t>
            </a:fld>
            <a:endParaRPr lang="en-US"/>
          </a:p>
        </p:txBody>
      </p:sp>
    </p:spTree>
    <p:extLst>
      <p:ext uri="{BB962C8B-B14F-4D97-AF65-F5344CB8AC3E}">
        <p14:creationId xmlns:p14="http://schemas.microsoft.com/office/powerpoint/2010/main" val="2028342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31,619 crossover with GMILCS items</a:t>
            </a:r>
          </a:p>
          <a:p>
            <a:endParaRPr lang="en-US" dirty="0"/>
          </a:p>
          <a:p>
            <a:r>
              <a:rPr lang="en-US" dirty="0"/>
              <a:t>COVID – opportunity to keep library books available</a:t>
            </a:r>
          </a:p>
          <a:p>
            <a:endParaRPr lang="en-US" dirty="0"/>
          </a:p>
          <a:p>
            <a:r>
              <a:rPr lang="en-US" dirty="0"/>
              <a:t>ADA – available books for people with JAWS or other screen readers.</a:t>
            </a:r>
          </a:p>
        </p:txBody>
      </p:sp>
      <p:sp>
        <p:nvSpPr>
          <p:cNvPr id="4" name="Slide Number Placeholder 3"/>
          <p:cNvSpPr>
            <a:spLocks noGrp="1"/>
          </p:cNvSpPr>
          <p:nvPr>
            <p:ph type="sldNum" sz="quarter" idx="5"/>
          </p:nvPr>
        </p:nvSpPr>
        <p:spPr/>
        <p:txBody>
          <a:bodyPr/>
          <a:lstStyle/>
          <a:p>
            <a:fld id="{3CCFCE44-C412-42D1-B173-6291A0420E0B}" type="slidenum">
              <a:rPr lang="en-US" smtClean="0"/>
              <a:t>32</a:t>
            </a:fld>
            <a:endParaRPr lang="en-US"/>
          </a:p>
        </p:txBody>
      </p:sp>
    </p:spTree>
    <p:extLst>
      <p:ext uri="{BB962C8B-B14F-4D97-AF65-F5344CB8AC3E}">
        <p14:creationId xmlns:p14="http://schemas.microsoft.com/office/powerpoint/2010/main" val="2423493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you might have is, “Who is GMILCS?”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several specialized groups such as our Metadata Integrity Group and Circulation/ILL group</a:t>
            </a:r>
            <a:endParaRPr lang="en-US" dirty="0"/>
          </a:p>
          <a:p>
            <a:endParaRPr lang="en-US" dirty="0"/>
          </a:p>
          <a:p>
            <a:r>
              <a:rPr lang="en-US" dirty="0"/>
              <a:t>I enjoyed reading the GMILCS history before I applied more than 10 years ago</a:t>
            </a:r>
          </a:p>
        </p:txBody>
      </p:sp>
      <p:sp>
        <p:nvSpPr>
          <p:cNvPr id="4" name="Slide Number Placeholder 3"/>
          <p:cNvSpPr>
            <a:spLocks noGrp="1"/>
          </p:cNvSpPr>
          <p:nvPr>
            <p:ph type="sldNum" sz="quarter" idx="5"/>
          </p:nvPr>
        </p:nvSpPr>
        <p:spPr/>
        <p:txBody>
          <a:bodyPr/>
          <a:lstStyle/>
          <a:p>
            <a:fld id="{3CCFCE44-C412-42D1-B173-6291A0420E0B}" type="slidenum">
              <a:rPr lang="en-US" smtClean="0"/>
              <a:t>3</a:t>
            </a:fld>
            <a:endParaRPr lang="en-US"/>
          </a:p>
        </p:txBody>
      </p:sp>
    </p:spTree>
    <p:extLst>
      <p:ext uri="{BB962C8B-B14F-4D97-AF65-F5344CB8AC3E}">
        <p14:creationId xmlns:p14="http://schemas.microsoft.com/office/powerpoint/2010/main" val="3358885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-NETSL Public</a:t>
            </a:r>
            <a:r>
              <a:rPr lang="en-US" sz="1200" kern="1200" baseline="0" dirty="0">
                <a:solidFill>
                  <a:schemeClr val="tx1"/>
                </a:solidFill>
                <a:effectLst/>
                <a:latin typeface="+mn-lt"/>
                <a:ea typeface="+mn-ea"/>
                <a:cs typeface="+mn-cs"/>
              </a:rPr>
              <a:t> Library Member-at-Large</a:t>
            </a:r>
          </a:p>
          <a:p>
            <a:pPr lvl="2"/>
            <a:r>
              <a:rPr lang="en-US" sz="1200" kern="1200" baseline="0" dirty="0">
                <a:solidFill>
                  <a:schemeClr val="tx1"/>
                </a:solidFill>
                <a:effectLst/>
                <a:latin typeface="+mn-lt"/>
                <a:ea typeface="+mn-ea"/>
                <a:cs typeface="+mn-cs"/>
              </a:rPr>
              <a:t>-NHLA Tech Services Ad Hoc Committee chair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34</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a:t>
            </a:r>
            <a:r>
              <a:rPr lang="en-US" baseline="0" dirty="0"/>
              <a:t> catalogers and technical services staff form the Metadata Integrity Group (MIG)</a:t>
            </a:r>
            <a:endParaRPr lang="en-US" dirty="0"/>
          </a:p>
          <a:p>
            <a:r>
              <a:rPr lang="en-US" dirty="0"/>
              <a:t>-No centralized</a:t>
            </a:r>
            <a:r>
              <a:rPr lang="en-US" baseline="0" dirty="0"/>
              <a:t> cataloging service. Each library employs a cataloger or tech services dept.</a:t>
            </a:r>
          </a:p>
          <a:p>
            <a:r>
              <a:rPr lang="en-US" baseline="0" dirty="0"/>
              <a:t>-Large libraries have departments with full staff. Small libraries have single person. </a:t>
            </a:r>
          </a:p>
          <a:p>
            <a:r>
              <a:rPr lang="en-US" baseline="0" dirty="0"/>
              <a:t>-Despite being decentralized. Members agree to a shared set of policies and procedures</a:t>
            </a:r>
          </a:p>
          <a:p>
            <a:r>
              <a:rPr lang="en-US" baseline="0" dirty="0"/>
              <a:t>-Meets bimonthly to discuss procedures</a:t>
            </a:r>
          </a:p>
          <a:p>
            <a:r>
              <a:rPr lang="en-US" baseline="0" dirty="0"/>
              <a:t>-Also, keep up with latest trends and developments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35</a:t>
            </a:fld>
            <a:endParaRPr lang="en-US"/>
          </a:p>
        </p:txBody>
      </p:sp>
    </p:spTree>
    <p:extLst>
      <p:ext uri="{BB962C8B-B14F-4D97-AF65-F5344CB8AC3E}">
        <p14:creationId xmlns:p14="http://schemas.microsoft.com/office/powerpoint/2010/main" val="3846322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MIG was involved early on and understood getting data</a:t>
            </a:r>
            <a:r>
              <a:rPr lang="en-US" sz="1200" kern="1200" baseline="0" dirty="0">
                <a:solidFill>
                  <a:schemeClr val="tx1"/>
                </a:solidFill>
                <a:effectLst/>
                <a:latin typeface="+mn-lt"/>
                <a:ea typeface="+mn-ea"/>
                <a:cs typeface="+mn-cs"/>
              </a:rPr>
              <a:t> on the Web would take time </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meantime, many members participated in CE (i.e. Linked Data for beginners class UWM in 2018) to gain a better understanding of LD principles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-Kevin</a:t>
            </a:r>
            <a:r>
              <a:rPr lang="en-US" sz="1200" kern="1200" baseline="0" dirty="0">
                <a:solidFill>
                  <a:schemeClr val="tx1"/>
                </a:solidFill>
                <a:effectLst/>
                <a:latin typeface="+mn-lt"/>
                <a:ea typeface="+mn-ea"/>
                <a:cs typeface="+mn-cs"/>
              </a:rPr>
              <a:t> visited libraries to go over LD and each library’s individual site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Linked Data site as an opportunity for data cleanup.  Made sense</a:t>
            </a:r>
            <a:r>
              <a:rPr lang="en-US" sz="1200" kern="1200" baseline="0" dirty="0">
                <a:solidFill>
                  <a:schemeClr val="tx1"/>
                </a:solidFill>
                <a:effectLst/>
                <a:latin typeface="+mn-lt"/>
                <a:ea typeface="+mn-ea"/>
                <a:cs typeface="+mn-cs"/>
              </a:rPr>
              <a:t> after authority control project.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CFCE44-C412-42D1-B173-6291A0420E0B}" type="slidenum">
              <a:rPr lang="en-US" smtClean="0"/>
              <a:t>36</a:t>
            </a:fld>
            <a:endParaRPr lang="en-US"/>
          </a:p>
        </p:txBody>
      </p:sp>
    </p:spTree>
    <p:extLst>
      <p:ext uri="{BB962C8B-B14F-4D97-AF65-F5344CB8AC3E}">
        <p14:creationId xmlns:p14="http://schemas.microsoft.com/office/powerpoint/2010/main" val="4255660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a:t>
            </a:r>
            <a:r>
              <a:rPr lang="en-US" baseline="0" dirty="0"/>
              <a:t> view of the Amherst Library Link Page</a:t>
            </a:r>
          </a:p>
          <a:p>
            <a:r>
              <a:rPr lang="en-US" baseline="0" dirty="0"/>
              <a:t>-We will look at three </a:t>
            </a:r>
            <a:r>
              <a:rPr lang="en-US" baseline="0" dirty="0" err="1"/>
              <a:t>Bibframe</a:t>
            </a:r>
            <a:r>
              <a:rPr lang="en-US" baseline="0" dirty="0"/>
              <a:t> Resources: Form, Person, and Provider Event in the context of data cleaning.</a:t>
            </a:r>
          </a:p>
          <a:p>
            <a:r>
              <a:rPr lang="en-US" baseline="0" dirty="0"/>
              <a:t>-First we will browse the resources and then use the Resource Navigator to find problems.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37</a:t>
            </a:fld>
            <a:endParaRPr lang="en-US"/>
          </a:p>
        </p:txBody>
      </p:sp>
    </p:spTree>
    <p:extLst>
      <p:ext uri="{BB962C8B-B14F-4D97-AF65-F5344CB8AC3E}">
        <p14:creationId xmlns:p14="http://schemas.microsoft.com/office/powerpoint/2010/main" val="616647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is a quick view</a:t>
            </a:r>
            <a:r>
              <a:rPr lang="en-US" sz="1200" b="0" i="0" kern="1200" baseline="0" dirty="0">
                <a:solidFill>
                  <a:schemeClr val="tx1"/>
                </a:solidFill>
                <a:effectLst/>
                <a:latin typeface="+mn-lt"/>
                <a:ea typeface="+mn-ea"/>
                <a:cs typeface="+mn-cs"/>
              </a:rPr>
              <a:t> of the Person, Form, and Concept resources from browse (clicking on any of these resources from the main Link page).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Person:</a:t>
            </a:r>
            <a:r>
              <a:rPr lang="en-US" sz="1200" b="0" i="0" kern="1200" dirty="0">
                <a:solidFill>
                  <a:schemeClr val="tx1"/>
                </a:solidFill>
                <a:effectLst/>
                <a:latin typeface="+mn-lt"/>
                <a:ea typeface="+mn-ea"/>
                <a:cs typeface="+mn-cs"/>
              </a:rPr>
              <a:t> </a:t>
            </a:r>
            <a:r>
              <a:rPr lang="en-US" dirty="0">
                <a:hlinkClick r:id="rId3"/>
              </a:rPr>
              <a:t>http://bibfra.me/vocab/lite/Person/</a:t>
            </a:r>
            <a:r>
              <a:rPr lang="en-US" sz="1200" b="0" i="0" kern="1200" dirty="0">
                <a:solidFill>
                  <a:schemeClr val="tx1"/>
                </a:solidFill>
                <a:effectLst/>
                <a:latin typeface="+mn-lt"/>
                <a:ea typeface="+mn-ea"/>
                <a:cs typeface="+mn-cs"/>
              </a:rPr>
              <a:t>Individual (alive, dead, undead, or fictional) in relation to a resource MARC 100, 600, 700</a:t>
            </a:r>
            <a:endParaRPr lang="en-US"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4"/>
              </a:rPr>
              <a:t>Form: </a:t>
            </a:r>
            <a:r>
              <a:rPr lang="en-US" dirty="0">
                <a:hlinkClick r:id="rId4"/>
              </a:rPr>
              <a:t>http://bibfra.me/vocab/lite/Form/</a:t>
            </a:r>
            <a:endParaRPr lang="en-US" dirty="0"/>
          </a:p>
          <a:p>
            <a:r>
              <a:rPr lang="en-US" sz="1200" b="0" i="0" kern="1200" dirty="0">
                <a:solidFill>
                  <a:schemeClr val="tx1"/>
                </a:solidFill>
                <a:effectLst/>
                <a:latin typeface="+mn-lt"/>
                <a:ea typeface="+mn-ea"/>
                <a:cs typeface="+mn-cs"/>
              </a:rPr>
              <a:t>Category or genre that describes what the resource is. MARC</a:t>
            </a:r>
            <a:r>
              <a:rPr lang="en-US" sz="1200" b="0" i="0" kern="1200" baseline="0" dirty="0">
                <a:solidFill>
                  <a:schemeClr val="tx1"/>
                </a:solidFill>
                <a:effectLst/>
                <a:latin typeface="+mn-lt"/>
                <a:ea typeface="+mn-ea"/>
                <a:cs typeface="+mn-cs"/>
              </a:rPr>
              <a:t> 655 field or 6xx subfield 2</a:t>
            </a:r>
          </a:p>
          <a:p>
            <a:r>
              <a:rPr lang="en-US" b="1" dirty="0">
                <a:hlinkClick r:id="rId5"/>
              </a:rPr>
              <a:t>Concept: </a:t>
            </a:r>
            <a:r>
              <a:rPr lang="en-US" dirty="0">
                <a:hlinkClick r:id="rId5"/>
              </a:rPr>
              <a:t>http://bibfra.me/vocab/lite/Concept/</a:t>
            </a:r>
            <a:endParaRPr lang="en-US" dirty="0"/>
          </a:p>
          <a:p>
            <a:r>
              <a:rPr lang="en-US" sz="1200" b="0" i="0" kern="1200" dirty="0">
                <a:solidFill>
                  <a:schemeClr val="tx1"/>
                </a:solidFill>
                <a:effectLst/>
                <a:latin typeface="+mn-lt"/>
                <a:ea typeface="+mn-ea"/>
                <a:cs typeface="+mn-cs"/>
              </a:rPr>
              <a:t>Term describing the subject, </a:t>
            </a:r>
            <a:r>
              <a:rPr lang="en-US" sz="1200" b="0" i="0" kern="1200" dirty="0" err="1">
                <a:solidFill>
                  <a:schemeClr val="tx1"/>
                </a:solidFill>
                <a:effectLst/>
                <a:latin typeface="+mn-lt"/>
                <a:ea typeface="+mn-ea"/>
                <a:cs typeface="+mn-cs"/>
              </a:rPr>
              <a:t>aboutness</a:t>
            </a:r>
            <a:r>
              <a:rPr lang="en-US" sz="1200" b="0" i="0" kern="1200" dirty="0">
                <a:solidFill>
                  <a:schemeClr val="tx1"/>
                </a:solidFill>
                <a:effectLst/>
                <a:latin typeface="+mn-lt"/>
                <a:ea typeface="+mn-ea"/>
                <a:cs typeface="+mn-cs"/>
              </a:rPr>
              <a:t>, idea or notion of a resource.</a:t>
            </a:r>
            <a:r>
              <a:rPr lang="en-US" sz="1200" b="0" i="0" kern="1200" baseline="0" dirty="0">
                <a:solidFill>
                  <a:schemeClr val="tx1"/>
                </a:solidFill>
                <a:effectLst/>
                <a:latin typeface="+mn-lt"/>
                <a:ea typeface="+mn-ea"/>
                <a:cs typeface="+mn-cs"/>
              </a:rPr>
              <a:t> MARC</a:t>
            </a:r>
            <a:r>
              <a:rPr lang="en-US" sz="1200" b="0" i="0" kern="1200" dirty="0">
                <a:solidFill>
                  <a:schemeClr val="tx1"/>
                </a:solidFill>
                <a:effectLst/>
                <a:latin typeface="+mn-lt"/>
                <a:ea typeface="+mn-ea"/>
                <a:cs typeface="+mn-cs"/>
              </a:rPr>
              <a:t> 6xx</a:t>
            </a:r>
            <a:r>
              <a:rPr lang="en-US" sz="1200" b="0" i="0" kern="1200" baseline="0" dirty="0">
                <a:solidFill>
                  <a:schemeClr val="tx1"/>
                </a:solidFill>
                <a:effectLst/>
                <a:latin typeface="+mn-lt"/>
                <a:ea typeface="+mn-ea"/>
                <a:cs typeface="+mn-cs"/>
              </a:rPr>
              <a:t> fields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38</a:t>
            </a:fld>
            <a:endParaRPr lang="en-US"/>
          </a:p>
        </p:txBody>
      </p:sp>
    </p:spTree>
    <p:extLst>
      <p:ext uri="{BB962C8B-B14F-4D97-AF65-F5344CB8AC3E}">
        <p14:creationId xmlns:p14="http://schemas.microsoft.com/office/powerpoint/2010/main" val="514973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browsing Resources</a:t>
            </a:r>
            <a:r>
              <a:rPr lang="en-US" baseline="0" dirty="0"/>
              <a:t> for errors in the 6xx fields. </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39</a:t>
            </a:fld>
            <a:endParaRPr lang="en-US"/>
          </a:p>
        </p:txBody>
      </p:sp>
    </p:spTree>
    <p:extLst>
      <p:ext uri="{BB962C8B-B14F-4D97-AF65-F5344CB8AC3E}">
        <p14:creationId xmlns:p14="http://schemas.microsoft.com/office/powerpoint/2010/main" val="1824146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closer look at one of the erroneous headings.</a:t>
            </a:r>
          </a:p>
          <a:p>
            <a:r>
              <a:rPr lang="en-US" baseline="0" dirty="0"/>
              <a:t>-Clicking on the heading lists all of the Items that have the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40</a:t>
            </a:fld>
            <a:endParaRPr lang="en-US"/>
          </a:p>
        </p:txBody>
      </p:sp>
    </p:spTree>
    <p:extLst>
      <p:ext uri="{BB962C8B-B14F-4D97-AF65-F5344CB8AC3E}">
        <p14:creationId xmlns:p14="http://schemas.microsoft.com/office/powerpoint/2010/main" val="3374394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You can see the subject</a:t>
            </a:r>
            <a:r>
              <a:rPr lang="en-US" baseline="0" dirty="0"/>
              <a:t> heading in context. i.e. where it appears in the bib record.</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41</a:t>
            </a:fld>
            <a:endParaRPr lang="en-US"/>
          </a:p>
        </p:txBody>
      </p:sp>
    </p:spTree>
    <p:extLst>
      <p:ext uri="{BB962C8B-B14F-4D97-AF65-F5344CB8AC3E}">
        <p14:creationId xmlns:p14="http://schemas.microsoft.com/office/powerpoint/2010/main" val="4135094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MARC record and the misspelled subheading appearing in the 650$v.</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42</a:t>
            </a:fld>
            <a:endParaRPr lang="en-US"/>
          </a:p>
        </p:txBody>
      </p:sp>
    </p:spTree>
    <p:extLst>
      <p:ext uri="{BB962C8B-B14F-4D97-AF65-F5344CB8AC3E}">
        <p14:creationId xmlns:p14="http://schemas.microsoft.com/office/powerpoint/2010/main" val="1969744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a:t>
            </a:r>
            <a:r>
              <a:rPr lang="en-US" sz="1200" b="0" i="0" kern="1200" baseline="0" dirty="0">
                <a:solidFill>
                  <a:schemeClr val="tx1"/>
                </a:solidFill>
                <a:effectLst/>
                <a:latin typeface="+mn-lt"/>
                <a:ea typeface="+mn-ea"/>
                <a:cs typeface="+mn-cs"/>
              </a:rPr>
              <a:t> is an example of browsing Provider event. There a few strange entries here. First there is “2”. After clicking on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Provider Event: Event associated with the publication, printing, distribution, issue, release or production of an Instance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43</a:t>
            </a:fld>
            <a:endParaRPr lang="en-US"/>
          </a:p>
        </p:txBody>
      </p:sp>
    </p:spTree>
    <p:extLst>
      <p:ext uri="{BB962C8B-B14F-4D97-AF65-F5344CB8AC3E}">
        <p14:creationId xmlns:p14="http://schemas.microsoft.com/office/powerpoint/2010/main" val="166952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silo?  </a:t>
            </a:r>
          </a:p>
          <a:p>
            <a:r>
              <a:rPr lang="en-US" dirty="0"/>
              <a:t>CURRENT PATRON</a:t>
            </a:r>
          </a:p>
          <a:p>
            <a:r>
              <a:rPr lang="en-US" dirty="0"/>
              <a:t>ILS/PAC optimized for current patrons who know the library exists and how to use PAC</a:t>
            </a:r>
          </a:p>
          <a:p>
            <a:endParaRPr lang="en-US" dirty="0"/>
          </a:p>
          <a:p>
            <a:r>
              <a:rPr lang="en-US" dirty="0"/>
              <a:t>ILS search good but not as good as well funded search providers</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4</a:t>
            </a:fld>
            <a:endParaRPr lang="en-US"/>
          </a:p>
        </p:txBody>
      </p:sp>
    </p:spTree>
    <p:extLst>
      <p:ext uri="{BB962C8B-B14F-4D97-AF65-F5344CB8AC3E}">
        <p14:creationId xmlns:p14="http://schemas.microsoft.com/office/powerpoint/2010/main" val="462224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 erroneous provider</a:t>
            </a:r>
            <a:r>
              <a:rPr lang="en-US" baseline="0" dirty="0"/>
              <a:t> event/date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44</a:t>
            </a:fld>
            <a:endParaRPr lang="en-US"/>
          </a:p>
        </p:txBody>
      </p:sp>
    </p:spTree>
    <p:extLst>
      <p:ext uri="{BB962C8B-B14F-4D97-AF65-F5344CB8AC3E}">
        <p14:creationId xmlns:p14="http://schemas.microsoft.com/office/powerpoint/2010/main" val="3153751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get to Navigate search from the main page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45</a:t>
            </a:fld>
            <a:endParaRPr lang="en-US"/>
          </a:p>
        </p:txBody>
      </p:sp>
    </p:spTree>
    <p:extLst>
      <p:ext uri="{BB962C8B-B14F-4D97-AF65-F5344CB8AC3E}">
        <p14:creationId xmlns:p14="http://schemas.microsoft.com/office/powerpoint/2010/main" val="2976393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Resource Navigator can be used to search for common errors, such as misspellings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46</a:t>
            </a:fld>
            <a:endParaRPr lang="en-US"/>
          </a:p>
        </p:txBody>
      </p:sp>
    </p:spTree>
    <p:extLst>
      <p:ext uri="{BB962C8B-B14F-4D97-AF65-F5344CB8AC3E}">
        <p14:creationId xmlns:p14="http://schemas.microsoft.com/office/powerpoint/2010/main" val="200996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searching for a know</a:t>
            </a:r>
            <a:r>
              <a:rPr lang="en-US" baseline="0" dirty="0"/>
              <a:t>n misspelling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47</a:t>
            </a:fld>
            <a:endParaRPr lang="en-US"/>
          </a:p>
        </p:txBody>
      </p:sp>
    </p:spTree>
    <p:extLst>
      <p:ext uri="{BB962C8B-B14F-4D97-AF65-F5344CB8AC3E}">
        <p14:creationId xmlns:p14="http://schemas.microsoft.com/office/powerpoint/2010/main" val="3356802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likely issues/errors are found when searching for Resources in an RA context (i.e. to build carousels) (to be seen in next section of presentation)</a:t>
            </a:r>
          </a:p>
          <a:p>
            <a:r>
              <a:rPr lang="en-US" baseline="0" dirty="0"/>
              <a:t>-Here there are two headings for Reynolds, Burt</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48</a:t>
            </a:fld>
            <a:endParaRPr lang="en-US"/>
          </a:p>
        </p:txBody>
      </p:sp>
    </p:spTree>
    <p:extLst>
      <p:ext uri="{BB962C8B-B14F-4D97-AF65-F5344CB8AC3E}">
        <p14:creationId xmlns:p14="http://schemas.microsoft.com/office/powerpoint/2010/main" val="413857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this isn’t really an error. These are both legitimate</a:t>
            </a:r>
            <a:r>
              <a:rPr lang="en-US" baseline="0" dirty="0"/>
              <a:t> headings. One is probably LC Authority Record or the heading appearing in the 100, 600, or 700 field. The other resource is a Fast Heading.</a:t>
            </a:r>
          </a:p>
          <a:p>
            <a:r>
              <a:rPr lang="en-US" baseline="0" dirty="0"/>
              <a:t>-It’s still strange that there are two, but it’s not wrong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49</a:t>
            </a:fld>
            <a:endParaRPr lang="en-US"/>
          </a:p>
        </p:txBody>
      </p:sp>
    </p:spTree>
    <p:extLst>
      <p:ext uri="{BB962C8B-B14F-4D97-AF65-F5344CB8AC3E}">
        <p14:creationId xmlns:p14="http://schemas.microsoft.com/office/powerpoint/2010/main" val="2642052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duplicate example for Roberts,</a:t>
            </a:r>
            <a:r>
              <a:rPr lang="en-US" baseline="0" dirty="0"/>
              <a:t> Nora. </a:t>
            </a:r>
          </a:p>
          <a:p>
            <a:r>
              <a:rPr lang="en-US" baseline="0" dirty="0"/>
              <a:t>-The error is somewhat subtle but you may spot it on this slide</a:t>
            </a:r>
          </a:p>
          <a:p>
            <a:r>
              <a:rPr lang="en-US" baseline="0" dirty="0"/>
              <a:t>-Clearly there’s something wrong here.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50</a:t>
            </a:fld>
            <a:endParaRPr lang="en-US"/>
          </a:p>
        </p:txBody>
      </p:sp>
    </p:spTree>
    <p:extLst>
      <p:ext uri="{BB962C8B-B14F-4D97-AF65-F5344CB8AC3E}">
        <p14:creationId xmlns:p14="http://schemas.microsoft.com/office/powerpoint/2010/main" val="1713056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reviewing some MARC</a:t>
            </a:r>
            <a:r>
              <a:rPr lang="en-US" baseline="0" dirty="0"/>
              <a:t> records, it becomes clear that there is a comma missing between Roberts and Nora.</a:t>
            </a:r>
          </a:p>
          <a:p>
            <a:r>
              <a:rPr lang="en-US" baseline="0" dirty="0"/>
              <a:t>-These are likely </a:t>
            </a:r>
            <a:r>
              <a:rPr lang="en-US" baseline="0" dirty="0" err="1"/>
              <a:t>ebook</a:t>
            </a:r>
            <a:r>
              <a:rPr lang="en-US" baseline="0" dirty="0"/>
              <a:t> records that all have this same error and so there are two resources for Roberts, Nora on the LD page.</a:t>
            </a:r>
          </a:p>
          <a:p>
            <a:r>
              <a:rPr lang="en-US" baseline="0" dirty="0"/>
              <a:t>-This is especially hard to find in the catalog, because punctuation is often ignored by the system.</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51</a:t>
            </a:fld>
            <a:endParaRPr lang="en-US"/>
          </a:p>
        </p:txBody>
      </p:sp>
    </p:spTree>
    <p:extLst>
      <p:ext uri="{BB962C8B-B14F-4D97-AF65-F5344CB8AC3E}">
        <p14:creationId xmlns:p14="http://schemas.microsoft.com/office/powerpoint/2010/main" val="26172573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duplicate Person resources that once existed on the LD page</a:t>
            </a:r>
            <a:r>
              <a:rPr lang="en-US" baseline="0" dirty="0"/>
              <a:t>.</a:t>
            </a:r>
          </a:p>
          <a:p>
            <a:r>
              <a:rPr lang="en-US" baseline="0" dirty="0"/>
              <a:t>-Some cleanup work in the catalog made a big differences</a:t>
            </a:r>
          </a:p>
          <a:p>
            <a:r>
              <a:rPr lang="en-US" baseline="0" dirty="0"/>
              <a:t>-It went from 2 erroneous entries for the author to the correct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52</a:t>
            </a:fld>
            <a:endParaRPr lang="en-US"/>
          </a:p>
        </p:txBody>
      </p:sp>
    </p:spTree>
    <p:extLst>
      <p:ext uri="{BB962C8B-B14F-4D97-AF65-F5344CB8AC3E}">
        <p14:creationId xmlns:p14="http://schemas.microsoft.com/office/powerpoint/2010/main" val="3319849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54</a:t>
            </a:fld>
            <a:endParaRPr lang="en-US"/>
          </a:p>
        </p:txBody>
      </p:sp>
    </p:spTree>
    <p:extLst>
      <p:ext uri="{BB962C8B-B14F-4D97-AF65-F5344CB8AC3E}">
        <p14:creationId xmlns:p14="http://schemas.microsoft.com/office/powerpoint/2010/main" val="1724258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silo?  </a:t>
            </a:r>
          </a:p>
          <a:p>
            <a:r>
              <a:rPr lang="en-US" dirty="0"/>
              <a:t>Linked data solves some of those problems for instance…ANYONE in your area can just type what they want in their search engine</a:t>
            </a:r>
          </a:p>
        </p:txBody>
      </p:sp>
      <p:sp>
        <p:nvSpPr>
          <p:cNvPr id="4" name="Slide Number Placeholder 3"/>
          <p:cNvSpPr>
            <a:spLocks noGrp="1"/>
          </p:cNvSpPr>
          <p:nvPr>
            <p:ph type="sldNum" sz="quarter" idx="5"/>
          </p:nvPr>
        </p:nvSpPr>
        <p:spPr/>
        <p:txBody>
          <a:bodyPr/>
          <a:lstStyle/>
          <a:p>
            <a:fld id="{3CCFCE44-C412-42D1-B173-6291A0420E0B}" type="slidenum">
              <a:rPr lang="en-US" smtClean="0"/>
              <a:t>5</a:t>
            </a:fld>
            <a:endParaRPr lang="en-US"/>
          </a:p>
        </p:txBody>
      </p:sp>
    </p:spTree>
    <p:extLst>
      <p:ext uri="{BB962C8B-B14F-4D97-AF65-F5344CB8AC3E}">
        <p14:creationId xmlns:p14="http://schemas.microsoft.com/office/powerpoint/2010/main" val="20510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pPr lvl="2" indent="914400"/>
            <a:r>
              <a:rPr lang="en-US" dirty="0"/>
              <a:t>My</a:t>
            </a:r>
            <a:r>
              <a:rPr lang="en-US" baseline="0" dirty="0"/>
              <a:t> name is Sue Harmon and I’ll be going over how I use Linked Data for online Readers Advisory and general virtual outreach.</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GMILCS – Greater Manchester Integrated Library System: </a:t>
            </a:r>
            <a:r>
              <a:rPr lang="en-US" sz="1200" dirty="0">
                <a:effectLst/>
                <a:latin typeface="+mj-lt"/>
                <a:ea typeface="+mj-ea"/>
                <a:cs typeface="+mj-cs"/>
                <a:sym typeface="Calibri"/>
              </a:rPr>
              <a:t>Amherst, Bedford, Derry, Goffstown, Hooksett, Manchester, Merrimack, Milford, Salem, Windham, and New England College.</a:t>
            </a:r>
          </a:p>
          <a:p>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lang="en-US" dirty="0"/>
              <a:t>I was</a:t>
            </a:r>
            <a:r>
              <a:rPr lang="en-US" baseline="0" dirty="0"/>
              <a:t> introduced to Linked Data when </a:t>
            </a:r>
            <a:r>
              <a:rPr lang="en-US" dirty="0"/>
              <a:t>Kevin presented at MCL in about 2018. Book carousels were already built into the </a:t>
            </a:r>
            <a:r>
              <a:rPr lang="en-US" dirty="0" err="1"/>
              <a:t>Zepheria</a:t>
            </a:r>
            <a:r>
              <a:rPr lang="en-US" baseline="0" dirty="0"/>
              <a:t> software, but only through preset book lists, which I’ll show you later. </a:t>
            </a:r>
          </a:p>
          <a:p>
            <a:endParaRPr lang="en-US" baseline="0" dirty="0"/>
          </a:p>
          <a:p>
            <a:r>
              <a:rPr lang="en-US" baseline="0" dirty="0"/>
              <a:t>I immediately wanted to find a way to be able to customize book carousels to include books that may not necessarily be related by subject heading, author, or genre. I do a lot of book displays around the library, and I saw a tool that could one day get my book displays online. </a:t>
            </a:r>
            <a:endParaRPr lang="en-US" dirty="0"/>
          </a:p>
          <a:p>
            <a:endParaRPr lang="en-US" dirty="0"/>
          </a:p>
          <a:p>
            <a:r>
              <a:rPr lang="en-US" dirty="0"/>
              <a:t>It’s always a good idea to be</a:t>
            </a:r>
            <a:r>
              <a:rPr lang="en-US" baseline="0" dirty="0"/>
              <a:t> able to link your new projects with your library’s strategic plan and mission statements, especially if you’re spending money. For example, book carousels support the Manchester City Library’s …… (slide) SP: promote, MS: Vehicle</a:t>
            </a: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rPr lang="en-US" dirty="0"/>
              <a:t>How do I use book carousels for Reader’s advisory?</a:t>
            </a:r>
          </a:p>
          <a:p>
            <a:endParaRPr lang="en-US" dirty="0"/>
          </a:p>
          <a:p>
            <a:r>
              <a:rPr lang="en-US" dirty="0"/>
              <a:t>Like I said, I was responsible for the </a:t>
            </a:r>
            <a:r>
              <a:rPr lang="en-US" dirty="0" err="1"/>
              <a:t>librarys</a:t>
            </a:r>
            <a:r>
              <a:rPr lang="en-US" dirty="0"/>
              <a:t> book</a:t>
            </a:r>
            <a:r>
              <a:rPr lang="en-US" baseline="0" dirty="0"/>
              <a:t> displays, which is a passive sort of RA. I wanted a way to make these displays visible outside the library’s walls, and these book carousels allow us to do that.</a:t>
            </a:r>
          </a:p>
          <a:p>
            <a:endParaRPr lang="en-US" baseline="0" dirty="0"/>
          </a:p>
          <a:p>
            <a:r>
              <a:rPr lang="en-US" baseline="0" dirty="0"/>
              <a:t>Being online, means that—hopefully—a greater number of people will see them and possibly attract new patrons, especially if you incorporate Social Media. When you post frequently on FB and other SM, you stay relevant and the algorithms increase your visibility. </a:t>
            </a:r>
          </a:p>
          <a:p>
            <a:endParaRPr lang="en-US" baseline="0" dirty="0"/>
          </a:p>
          <a:p>
            <a:r>
              <a:rPr lang="en-US" baseline="0" dirty="0"/>
              <a:t>Customizing beyond author and subject allows for greater flexibility and can make the book selections more relevant to a target audience: (slide)</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381000" y="685800"/>
            <a:ext cx="6096000" cy="3429000"/>
          </a:xfrm>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r>
              <a:rPr lang="en-US" dirty="0"/>
              <a:t>So I mentioned preset lists available through </a:t>
            </a:r>
            <a:r>
              <a:rPr lang="en-US" dirty="0" err="1"/>
              <a:t>Zepheira</a:t>
            </a:r>
            <a:r>
              <a:rPr lang="en-US" dirty="0"/>
              <a:t>, and these</a:t>
            </a:r>
            <a:r>
              <a:rPr lang="en-US" baseline="0" dirty="0"/>
              <a:t> are two collections. One set is the NYT Bestseller lists, and the other is lists made available through </a:t>
            </a:r>
            <a:r>
              <a:rPr lang="en-US" baseline="0" dirty="0" err="1"/>
              <a:t>NovelList</a:t>
            </a:r>
            <a:r>
              <a:rPr lang="en-US" baseline="0" dirty="0"/>
              <a:t>. </a:t>
            </a:r>
            <a:endParaRPr lang="en-US" dirty="0"/>
          </a:p>
          <a:p>
            <a:endParaRPr lang="en-US" dirty="0"/>
          </a:p>
          <a:p>
            <a:r>
              <a:rPr lang="en-US" dirty="0"/>
              <a:t>They’re easy</a:t>
            </a:r>
            <a:r>
              <a:rPr lang="en-US" baseline="0" dirty="0"/>
              <a:t> to use, and already built, so you don’t have to do anything.</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r>
              <a:rPr lang="en-US" dirty="0"/>
              <a:t>Here is an example of what the list looks like, based</a:t>
            </a:r>
            <a:r>
              <a:rPr lang="en-US" baseline="0" dirty="0"/>
              <a:t> on what we own. (this is an old screen capture)</a:t>
            </a:r>
          </a:p>
          <a:p>
            <a:endParaRPr lang="en-US" baseline="0" dirty="0"/>
          </a:p>
          <a:p>
            <a:r>
              <a:rPr lang="en-US" dirty="0" err="1"/>
              <a:t>Zephiera</a:t>
            </a:r>
            <a:r>
              <a:rPr lang="en-US" dirty="0"/>
              <a:t> updates what’s on the list—NYT weekly</a:t>
            </a:r>
          </a:p>
          <a:p>
            <a:r>
              <a:rPr lang="en-US" dirty="0"/>
              <a:t>Data load—from our</a:t>
            </a:r>
            <a:r>
              <a:rPr lang="en-US" baseline="0" dirty="0"/>
              <a:t> collection--</a:t>
            </a:r>
            <a:r>
              <a:rPr lang="en-US" dirty="0"/>
              <a:t> updates the carousels with what the library owns out of that list</a:t>
            </a:r>
          </a:p>
          <a:p>
            <a:endParaRPr lang="en-US" dirty="0"/>
          </a:p>
          <a:p>
            <a:r>
              <a:rPr lang="en-US" dirty="0"/>
              <a:t>Set it and forget</a:t>
            </a:r>
            <a:r>
              <a:rPr lang="en-US" baseline="0" dirty="0"/>
              <a:t> it (slide) update without you doing anything.</a:t>
            </a:r>
            <a:endParaRPr lang="en-US" dirty="0"/>
          </a:p>
          <a:p>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rPr lang="en-US" dirty="0"/>
              <a:t>But</a:t>
            </a:r>
            <a:r>
              <a:rPr lang="en-US" baseline="0" dirty="0"/>
              <a:t> say you want a list that is made up of works from a particular author, or in a certain genre, or set in a certain location; you’re going to want to make use of “Resources”</a:t>
            </a:r>
          </a:p>
          <a:p>
            <a:endParaRPr lang="en-US" baseline="0" dirty="0"/>
          </a:p>
          <a:p>
            <a:r>
              <a:rPr lang="en-US" baseline="0" dirty="0"/>
              <a:t>What are </a:t>
            </a:r>
            <a:r>
              <a:rPr lang="en-US" baseline="0" dirty="0" err="1"/>
              <a:t>rescources</a:t>
            </a:r>
            <a:r>
              <a:rPr lang="en-US" baseline="0" dirty="0"/>
              <a:t>?</a:t>
            </a:r>
            <a:endParaRPr lang="en-US" dirty="0"/>
          </a:p>
          <a:p>
            <a:endParaRPr lang="en-US" dirty="0"/>
          </a:p>
          <a:p>
            <a:r>
              <a:rPr dirty="0"/>
              <a:t>Resources = MARC terms</a:t>
            </a:r>
          </a:p>
          <a:p>
            <a:r>
              <a:rPr dirty="0"/>
              <a:t>Person can be author or composer</a:t>
            </a:r>
          </a:p>
          <a:p>
            <a:r>
              <a:rPr dirty="0"/>
              <a:t>Concept is a subject heading, including time periods</a:t>
            </a:r>
          </a:p>
          <a:p>
            <a:r>
              <a:rPr dirty="0"/>
              <a:t>Places can be subject headings and publisher information</a:t>
            </a:r>
          </a:p>
          <a:p>
            <a:r>
              <a:rPr dirty="0"/>
              <a:t>This takes a while to wrap your head around, but it works out. I promise. Just wait.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The first way that I find resources is through the search, which</a:t>
            </a:r>
            <a:r>
              <a:rPr lang="en-US" baseline="0" dirty="0"/>
              <a:t> is called Navigate</a:t>
            </a:r>
            <a:endParaRPr dirty="0"/>
          </a:p>
          <a:p>
            <a:endParaRPr dirty="0"/>
          </a:p>
          <a:p>
            <a:r>
              <a:rPr dirty="0"/>
              <a:t>If I want to share a resource for a blog page, let’s say an author obituary</a:t>
            </a:r>
            <a:r>
              <a:rPr lang="en-US" dirty="0"/>
              <a:t> post,</a:t>
            </a:r>
            <a:r>
              <a:rPr lang="en-US" baseline="0" dirty="0"/>
              <a:t> </a:t>
            </a:r>
            <a:r>
              <a:rPr dirty="0"/>
              <a:t>I can search for specific resources using the navigate function — </a:t>
            </a:r>
            <a:r>
              <a:rPr lang="en-US" dirty="0"/>
              <a:t>but it’s </a:t>
            </a:r>
            <a:r>
              <a:rPr dirty="0"/>
              <a:t>not perfect</a:t>
            </a:r>
            <a:r>
              <a:rPr lang="en-US" dirty="0"/>
              <a:t>.</a:t>
            </a:r>
            <a:endParaRPr dirty="0"/>
          </a:p>
          <a:p>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This s</a:t>
            </a:r>
            <a:r>
              <a:rPr dirty="0"/>
              <a:t>earch for Toni Morrison first only bring up </a:t>
            </a:r>
            <a:r>
              <a:rPr lang="en-US" dirty="0"/>
              <a:t>her </a:t>
            </a:r>
            <a:r>
              <a:rPr dirty="0"/>
              <a:t>“concept” —the gear gives it away. </a:t>
            </a:r>
            <a:endParaRPr lang="en-US" dirty="0"/>
          </a:p>
          <a:p>
            <a:r>
              <a:rPr dirty="0"/>
              <a:t>Uncheck item and concept and you get the person you’re looking for</a:t>
            </a:r>
            <a:r>
              <a:rPr lang="en-US" dirty="0"/>
              <a:t>.</a:t>
            </a: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Toni Morrison died August 5, 2019. So If I wanted to do an anniversary memorial display, I could easy do that with the tools on this page. </a:t>
            </a:r>
            <a:r>
              <a:rPr lang="en-US" dirty="0"/>
              <a:t>There</a:t>
            </a:r>
            <a:r>
              <a:rPr lang="en-US" baseline="0" dirty="0"/>
              <a:t> are four graphics on this page that are sharable by embed code. I can share the resource, which will link people to this page, essentially. I can share books by or about Toni Morrison, or I can share the context box, which lists the titles that her name is connected with—including the audio books she narrated. </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p>
          <a:p>
            <a:r>
              <a:rPr lang="en-US" dirty="0"/>
              <a:t>Google can read linked data but not MARC.</a:t>
            </a:r>
          </a:p>
          <a:p>
            <a:r>
              <a:rPr lang="en-US" dirty="0"/>
              <a:t>MARC didn’t envision new formats.</a:t>
            </a:r>
          </a:p>
          <a:p>
            <a:r>
              <a:rPr lang="en-US" dirty="0"/>
              <a:t>LD can change name spaces to accommodate new formats as they arrive.</a:t>
            </a:r>
          </a:p>
        </p:txBody>
      </p:sp>
      <p:sp>
        <p:nvSpPr>
          <p:cNvPr id="4" name="Slide Number Placeholder 3"/>
          <p:cNvSpPr>
            <a:spLocks noGrp="1"/>
          </p:cNvSpPr>
          <p:nvPr>
            <p:ph type="sldNum" sz="quarter" idx="5"/>
          </p:nvPr>
        </p:nvSpPr>
        <p:spPr/>
        <p:txBody>
          <a:bodyPr/>
          <a:lstStyle/>
          <a:p>
            <a:fld id="{3CCFCE44-C412-42D1-B173-6291A0420E0B}" type="slidenum">
              <a:rPr lang="en-US" smtClean="0"/>
              <a:t>6</a:t>
            </a:fld>
            <a:endParaRPr lang="en-US"/>
          </a:p>
        </p:txBody>
      </p:sp>
    </p:spTree>
    <p:extLst>
      <p:ext uri="{BB962C8B-B14F-4D97-AF65-F5344CB8AC3E}">
        <p14:creationId xmlns:p14="http://schemas.microsoft.com/office/powerpoint/2010/main" val="612761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381000" y="685800"/>
            <a:ext cx="6096000" cy="3429000"/>
          </a:xfrm>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lang="en-US" dirty="0"/>
              <a:t>I’ve chosen here to share items by Toni Morrison. When I</a:t>
            </a:r>
            <a:r>
              <a:rPr lang="en-US" baseline="0" dirty="0"/>
              <a:t> click on the embed button, I get text to copy and a preview of what it will look like on my blog. </a:t>
            </a:r>
            <a:endParaRPr lang="en-US" dirty="0"/>
          </a:p>
          <a:p>
            <a:r>
              <a:rPr dirty="0"/>
              <a:t>Embed code left, preview on the right</a:t>
            </a:r>
          </a:p>
          <a:p>
            <a:endParaRPr dirty="0"/>
          </a:p>
          <a:p>
            <a:r>
              <a:rPr lang="en-US" dirty="0"/>
              <a:t>You can just copy and paste,</a:t>
            </a:r>
            <a:r>
              <a:rPr lang="en-US" baseline="0" dirty="0"/>
              <a:t> and it will live in that blog post and you don’t really have to worry about the links expiring. </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Another</a:t>
            </a:r>
            <a:r>
              <a:rPr lang="en-US" baseline="0" dirty="0"/>
              <a:t> resource to share is the “concept”. Here, I’m searching for the concept “Racism”. You’ll see three entries for the basic subject heading, and I‘m not sure if that is a mistake or not, but it’s still workable. </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lang="en-US" dirty="0"/>
              <a:t>The page for the “Racism” concept looks</a:t>
            </a:r>
            <a:r>
              <a:rPr lang="en-US" baseline="0" dirty="0"/>
              <a:t> a lot like the Person resource page, and it has the same sharing options. </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rPr lang="en-US" dirty="0"/>
              <a:t>And you share the</a:t>
            </a:r>
            <a:r>
              <a:rPr lang="en-US" baseline="0" dirty="0"/>
              <a:t> resource the same way. </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Sometimes its easier to browse for the resource you want for your online display</a:t>
            </a:r>
            <a:r>
              <a:rPr lang="en-US" dirty="0"/>
              <a:t>.</a:t>
            </a:r>
          </a:p>
          <a:p>
            <a:endParaRPr lang="en-US" dirty="0"/>
          </a:p>
          <a:p>
            <a:r>
              <a:rPr lang="en-US" dirty="0"/>
              <a:t>We’re going to browse for the place “Italy”</a:t>
            </a:r>
            <a:endParaRPr dirty="0"/>
          </a:p>
          <a:p>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Focus on Italy</a:t>
            </a:r>
          </a:p>
          <a:p>
            <a:endParaRPr dirty="0"/>
          </a:p>
          <a:p>
            <a:r>
              <a:rPr dirty="0"/>
              <a:t>OOPS! Looks like there’s a</a:t>
            </a:r>
            <a:r>
              <a:rPr lang="en-US" baseline="0" dirty="0"/>
              <a:t> few </a:t>
            </a:r>
            <a:r>
              <a:rPr lang="en-US" baseline="0" dirty="0" err="1"/>
              <a:t>erros</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endParaRPr lang="en-US" dirty="0"/>
          </a:p>
          <a:p>
            <a:r>
              <a:rPr lang="en-US" dirty="0"/>
              <a:t>The Resource Page</a:t>
            </a:r>
            <a:r>
              <a:rPr lang="en-US" baseline="0" dirty="0"/>
              <a:t> for the Place Italy include items about Italy, books published in </a:t>
            </a:r>
            <a:r>
              <a:rPr lang="en-US" baseline="0" dirty="0" err="1"/>
              <a:t>italy</a:t>
            </a:r>
            <a:r>
              <a:rPr lang="en-US" baseline="0" dirty="0"/>
              <a:t>, and includes </a:t>
            </a:r>
            <a:r>
              <a:rPr lang="en-US" baseline="0" dirty="0" err="1"/>
              <a:t>italy</a:t>
            </a:r>
            <a:r>
              <a:rPr lang="en-US" baseline="0" dirty="0"/>
              <a:t> as the sub-focus. So that’s cool. </a:t>
            </a:r>
            <a:endParaRPr lang="en-US" dirty="0"/>
          </a:p>
          <a:p>
            <a:endParaRPr lang="en-US" dirty="0"/>
          </a:p>
          <a:p>
            <a:r>
              <a:rPr lang="en-US" dirty="0"/>
              <a:t>If you can see, there</a:t>
            </a:r>
            <a:r>
              <a:rPr lang="en-US" baseline="0" dirty="0"/>
              <a:t> are </a:t>
            </a:r>
            <a:r>
              <a:rPr dirty="0"/>
              <a:t>76</a:t>
            </a:r>
            <a:r>
              <a:rPr lang="en-US" dirty="0"/>
              <a:t>6</a:t>
            </a:r>
            <a:r>
              <a:rPr dirty="0"/>
              <a:t> items about Italy—too big.</a:t>
            </a:r>
            <a:r>
              <a:rPr lang="en-US" dirty="0"/>
              <a:t> It includes fiction and nonfiction</a:t>
            </a:r>
            <a:r>
              <a:rPr lang="en-US" baseline="0" dirty="0"/>
              <a:t> and all formats of those titles.</a:t>
            </a:r>
            <a:r>
              <a:rPr dirty="0"/>
              <a:t> </a:t>
            </a:r>
            <a:endParaRPr lang="en-US" dirty="0"/>
          </a:p>
          <a:p>
            <a:endParaRPr lang="en-US" dirty="0"/>
          </a:p>
          <a:p>
            <a:r>
              <a:rPr dirty="0"/>
              <a:t>How would you narrow that down?</a:t>
            </a:r>
            <a:r>
              <a:rPr lang="en-US" dirty="0"/>
              <a:t> Well, that’s up</a:t>
            </a:r>
            <a:r>
              <a:rPr lang="en-US" baseline="0" dirty="0"/>
              <a:t> next. </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rPr dirty="0"/>
              <a:t>Now we’re getting into more customized, targeted collections.</a:t>
            </a:r>
          </a:p>
          <a:p>
            <a:endParaRPr dirty="0"/>
          </a:p>
          <a:p>
            <a:r>
              <a:rPr dirty="0"/>
              <a:t>Lists are fo</a:t>
            </a:r>
            <a:r>
              <a:rPr lang="en-US" dirty="0"/>
              <a:t>r</a:t>
            </a:r>
            <a:r>
              <a:rPr lang="en-US" baseline="0" dirty="0"/>
              <a:t> specific book selections were you have a list of ISBNs. Some examples are: (slide)</a:t>
            </a:r>
            <a:endParaRPr dirty="0"/>
          </a:p>
          <a:p>
            <a:endParaRPr dirty="0"/>
          </a:p>
          <a:p>
            <a:r>
              <a:rPr dirty="0"/>
              <a:t>Mixes are for…</a:t>
            </a:r>
            <a:r>
              <a:rPr lang="en-US" dirty="0"/>
              <a:t> (slide)</a:t>
            </a:r>
            <a:endParaRPr dirty="0"/>
          </a:p>
          <a:p>
            <a:r>
              <a:rPr dirty="0"/>
              <a:t>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lang="en-US" dirty="0"/>
              <a:t>Here’s an example of a custom-made</a:t>
            </a:r>
            <a:r>
              <a:rPr lang="en-US" baseline="0" dirty="0"/>
              <a:t> list. It looks very similar to the resource carousels, but the difference is that I chose these books. </a:t>
            </a:r>
          </a:p>
          <a:p>
            <a:r>
              <a:rPr lang="en-US" baseline="0" dirty="0"/>
              <a:t>One handy feature is that if you have titles with multiple formats, you can make the list with “rollup format” which you can see on the right over The Immortal Life of Henrietta Lacks—there are icons to choose </a:t>
            </a:r>
            <a:r>
              <a:rPr lang="en-US" baseline="0" dirty="0" err="1"/>
              <a:t>ebook</a:t>
            </a:r>
            <a:r>
              <a:rPr lang="en-US" baseline="0" dirty="0"/>
              <a:t>, audiobook, or print book. </a:t>
            </a:r>
          </a:p>
          <a:p>
            <a:endParaRPr dirty="0"/>
          </a:p>
          <a:p>
            <a:r>
              <a:rPr dirty="0"/>
              <a:t>“</a:t>
            </a:r>
            <a:r>
              <a:rPr lang="en-US" dirty="0"/>
              <a:t>rollup format</a:t>
            </a:r>
            <a:r>
              <a:rPr dirty="0"/>
              <a:t>” combines</a:t>
            </a:r>
            <a:r>
              <a:rPr lang="en-US" dirty="0"/>
              <a:t> all</a:t>
            </a:r>
            <a:r>
              <a:rPr dirty="0"/>
              <a:t> formats into one title</a:t>
            </a:r>
            <a:r>
              <a:rPr lang="en-US" dirty="0"/>
              <a:t>.</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So here is an example of what it takes to create a customized book</a:t>
            </a:r>
            <a:r>
              <a:rPr lang="en-US" baseline="0" dirty="0"/>
              <a:t> carousel. This is .</a:t>
            </a:r>
            <a:r>
              <a:rPr lang="en-US" baseline="0" dirty="0" err="1"/>
              <a:t>json</a:t>
            </a:r>
            <a:r>
              <a:rPr lang="en-US" baseline="0" dirty="0"/>
              <a:t> code for a rollup format book carousel. It’s just a list of ISBNs </a:t>
            </a:r>
            <a:r>
              <a:rPr lang="en-US" dirty="0"/>
              <a:t>of the specific books you want. </a:t>
            </a:r>
            <a:r>
              <a:rPr lang="en-US" baseline="0" dirty="0"/>
              <a:t>, and I’ve inserted those ISBNs into a template. </a:t>
            </a:r>
          </a:p>
          <a:p>
            <a:endParaRPr lang="en-US" dirty="0"/>
          </a:p>
          <a:p>
            <a:r>
              <a:rPr dirty="0"/>
              <a:t>It makes a fairly static display. </a:t>
            </a:r>
            <a:r>
              <a:rPr lang="en-US" dirty="0"/>
              <a:t>The</a:t>
            </a:r>
            <a:r>
              <a:rPr lang="en-US" baseline="0" dirty="0"/>
              <a:t> books</a:t>
            </a:r>
            <a:r>
              <a:rPr dirty="0"/>
              <a:t> won’t change until you change </a:t>
            </a:r>
            <a:r>
              <a:rPr lang="en-US" dirty="0"/>
              <a:t>the</a:t>
            </a:r>
            <a:r>
              <a:rPr lang="en-US" baseline="0" dirty="0"/>
              <a:t> list</a:t>
            </a:r>
            <a:r>
              <a:rPr dirty="0"/>
              <a:t> or if books are removed.</a:t>
            </a:r>
          </a:p>
          <a:p>
            <a:endParaRPr dirty="0"/>
          </a:p>
          <a:p>
            <a:r>
              <a:rPr lang="en-US" dirty="0"/>
              <a:t>((</a:t>
            </a:r>
            <a:r>
              <a:rPr dirty="0"/>
              <a:t>MIX NEXT</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Namespaces available on our linked data pages.</a:t>
            </a:r>
          </a:p>
        </p:txBody>
      </p:sp>
      <p:sp>
        <p:nvSpPr>
          <p:cNvPr id="4" name="Slide Number Placeholder 3"/>
          <p:cNvSpPr>
            <a:spLocks noGrp="1"/>
          </p:cNvSpPr>
          <p:nvPr>
            <p:ph type="sldNum" sz="quarter" idx="5"/>
          </p:nvPr>
        </p:nvSpPr>
        <p:spPr/>
        <p:txBody>
          <a:bodyPr/>
          <a:lstStyle/>
          <a:p>
            <a:fld id="{3CCFCE44-C412-42D1-B173-6291A0420E0B}" type="slidenum">
              <a:rPr lang="en-US" smtClean="0"/>
              <a:t>7</a:t>
            </a:fld>
            <a:endParaRPr lang="en-US"/>
          </a:p>
        </p:txBody>
      </p:sp>
    </p:spTree>
    <p:extLst>
      <p:ext uri="{BB962C8B-B14F-4D97-AF65-F5344CB8AC3E}">
        <p14:creationId xmlns:p14="http://schemas.microsoft.com/office/powerpoint/2010/main" val="3913525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rPr lang="en-US" dirty="0"/>
              <a:t>Here is an example of a custom-made </a:t>
            </a:r>
            <a:r>
              <a:rPr dirty="0"/>
              <a:t>Mix</a:t>
            </a:r>
            <a:r>
              <a:rPr lang="en-US" dirty="0"/>
              <a:t>.</a:t>
            </a:r>
            <a:r>
              <a:rPr lang="en-US" baseline="0" dirty="0"/>
              <a:t> I have less control over the exact items that I can put into a mix because it’s a collection of the books assigned particular subject headings. Mixes also don’t support the rollup format, but they require less hands-on maintenance because as books are added to your collection with those subject headings, they will show up in your list. </a:t>
            </a:r>
          </a:p>
          <a:p>
            <a:endParaRPr lang="en-US" baseline="0" dirty="0"/>
          </a:p>
          <a:p>
            <a:r>
              <a:rPr lang="en-US" baseline="0" dirty="0"/>
              <a:t>Mixes can also compensate for </a:t>
            </a:r>
            <a:r>
              <a:rPr dirty="0"/>
              <a:t>multiple resources (e.g., Burt Reynolds</a:t>
            </a:r>
            <a:r>
              <a:rPr lang="en-US" dirty="0"/>
              <a:t>—there were 2, but that was correct cataloging). Each of those</a:t>
            </a:r>
            <a:r>
              <a:rPr lang="en-US" baseline="0" dirty="0"/>
              <a:t> Burt Reynolds resources had a unique identifier, and I can put both of those in a mix to combine them. </a:t>
            </a:r>
            <a:endParaRPr dirty="0"/>
          </a:p>
          <a:p>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rPr lang="en-US" dirty="0"/>
              <a:t>I mentioned Unique Identifiers. This slide shows you what I mean.</a:t>
            </a:r>
            <a:r>
              <a:rPr lang="en-US" baseline="0" dirty="0"/>
              <a:t> Each resource has one, and </a:t>
            </a:r>
            <a:r>
              <a:rPr lang="en-US" dirty="0"/>
              <a:t>it’s built </a:t>
            </a:r>
            <a:r>
              <a:rPr dirty="0"/>
              <a:t>right into the URL</a:t>
            </a:r>
            <a:r>
              <a:rPr lang="en-US" dirty="0"/>
              <a:t>.</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xfrm>
            <a:off x="381000" y="685800"/>
            <a:ext cx="6096000" cy="3429000"/>
          </a:xfrm>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rPr lang="en-US" dirty="0"/>
              <a:t>Here is what it takes to make a customized</a:t>
            </a:r>
            <a:r>
              <a:rPr lang="en-US" baseline="0" dirty="0"/>
              <a:t> mix. This is also .</a:t>
            </a:r>
            <a:r>
              <a:rPr lang="en-US" baseline="0" dirty="0" err="1"/>
              <a:t>json</a:t>
            </a:r>
            <a:r>
              <a:rPr lang="en-US" baseline="0" dirty="0"/>
              <a:t> code, and I’ve inserted my chosen Unique Identifiers into a template. </a:t>
            </a:r>
            <a:endParaRPr lang="en-US" dirty="0"/>
          </a:p>
          <a:p>
            <a:endParaRPr dirty="0"/>
          </a:p>
          <a:p>
            <a:r>
              <a:rPr dirty="0"/>
              <a:t>Right JSON code. Each UI represents a subject heading on the left.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rPr dirty="0"/>
              <a:t>I showed you what they’re made of, but </a:t>
            </a:r>
            <a:r>
              <a:rPr lang="en-US" dirty="0"/>
              <a:t>what are the steps, exactly? (slide)</a:t>
            </a:r>
            <a:endParaRPr dirty="0"/>
          </a:p>
          <a:p>
            <a:endParaRPr dirty="0"/>
          </a:p>
          <a:p>
            <a:r>
              <a:rPr dirty="0"/>
              <a:t>These aren’t going to make sense yet, but they will.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r>
              <a:rPr dirty="0"/>
              <a:t>Step 1:</a:t>
            </a:r>
          </a:p>
          <a:p>
            <a:endParaRPr dirty="0"/>
          </a:p>
          <a:p>
            <a:r>
              <a:rPr lang="en-US" dirty="0"/>
              <a:t>Gather your ISBNs through</a:t>
            </a:r>
            <a:r>
              <a:rPr lang="en-US" baseline="0" dirty="0"/>
              <a:t> a report or as you browse through your catalog. Or, gather your UIs by navigating or browsing through your Linked Data site. </a:t>
            </a: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xfrm>
            <a:off x="381000" y="685800"/>
            <a:ext cx="6096000" cy="3429000"/>
          </a:xfrm>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rPr dirty="0"/>
              <a:t>Step 2:</a:t>
            </a:r>
          </a:p>
          <a:p>
            <a:r>
              <a:rPr lang="en-US" dirty="0"/>
              <a:t>Write your code. This</a:t>
            </a:r>
            <a:r>
              <a:rPr lang="en-US" baseline="0" dirty="0"/>
              <a:t> is easiest to do by copying from a template and then just inserting your ISBNs or UI into the appropriate spots. </a:t>
            </a:r>
            <a:endParaRPr lang="en-US" dirty="0"/>
          </a:p>
          <a:p>
            <a:endParaRPr dirty="0"/>
          </a:p>
          <a:p>
            <a:r>
              <a:rPr lang="en-US" dirty="0"/>
              <a:t>You’ll want to set a brief, but descriptive label and description, as they will display</a:t>
            </a:r>
            <a:r>
              <a:rPr lang="en-US" baseline="0" dirty="0"/>
              <a:t> at the top of the book carousel’s page. </a:t>
            </a:r>
            <a:endParaRPr dirty="0"/>
          </a:p>
          <a:p>
            <a:endParaRPr dirty="0"/>
          </a:p>
          <a:p>
            <a:r>
              <a:rPr lang="en-US" dirty="0"/>
              <a:t>One important thing to note is that the code for a mix and a list are</a:t>
            </a:r>
            <a:r>
              <a:rPr lang="en-US" baseline="0" dirty="0"/>
              <a:t> different, so make sure you grab the right template.</a:t>
            </a:r>
            <a:endParaRPr lang="en-US" dirty="0"/>
          </a:p>
          <a:p>
            <a:r>
              <a:rPr dirty="0"/>
              <a:t>List = List</a:t>
            </a:r>
          </a:p>
          <a:p>
            <a:r>
              <a:rPr dirty="0"/>
              <a:t>Mix = resources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xfrm>
            <a:off x="381000" y="685800"/>
            <a:ext cx="6096000" cy="3429000"/>
          </a:xfrm>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r>
              <a:rPr lang="en-US" dirty="0"/>
              <a:t>When you’re writing code, there are a number of free software</a:t>
            </a:r>
            <a:r>
              <a:rPr lang="en-US" baseline="0" dirty="0"/>
              <a:t> options to use. </a:t>
            </a:r>
            <a:endParaRPr lang="en-US" dirty="0"/>
          </a:p>
          <a:p>
            <a:r>
              <a:rPr dirty="0"/>
              <a:t>Notepad </a:t>
            </a:r>
            <a:r>
              <a:rPr lang="en-US" dirty="0"/>
              <a:t>is already on your computer, but isn’t great for this. There are too many quirks and it’s too easy to make errors,</a:t>
            </a:r>
            <a:r>
              <a:rPr lang="en-US" baseline="0" dirty="0"/>
              <a:t> and notepad won’t correct you on those. </a:t>
            </a:r>
            <a:endParaRPr dirty="0"/>
          </a:p>
          <a:p>
            <a:endParaRPr dirty="0"/>
          </a:p>
          <a:p>
            <a:r>
              <a:rPr dirty="0"/>
              <a:t>Code writing tools help you by giving you a little extra structure an helpful shortcuts when you’re writing code.</a:t>
            </a:r>
          </a:p>
          <a:p>
            <a:endParaRPr dirty="0"/>
          </a:p>
          <a:p>
            <a:r>
              <a:rPr lang="en-US" dirty="0"/>
              <a:t>They also include </a:t>
            </a:r>
            <a:r>
              <a:rPr dirty="0"/>
              <a:t>Visual cues,</a:t>
            </a:r>
            <a:r>
              <a:rPr lang="en-US" dirty="0"/>
              <a:t> and</a:t>
            </a:r>
            <a:r>
              <a:rPr dirty="0"/>
              <a:t> </a:t>
            </a:r>
            <a:r>
              <a:rPr lang="en-US" dirty="0"/>
              <a:t>they</a:t>
            </a:r>
            <a:r>
              <a:rPr lang="en-US" baseline="0" dirty="0"/>
              <a:t> save your document</a:t>
            </a:r>
            <a:r>
              <a:rPr dirty="0"/>
              <a:t> in </a:t>
            </a:r>
            <a:r>
              <a:rPr lang="en-US" dirty="0"/>
              <a:t>the correct </a:t>
            </a:r>
            <a:r>
              <a:rPr lang="en-US" dirty="0" err="1"/>
              <a:t>enconding</a:t>
            </a:r>
            <a:r>
              <a:rPr dirty="0"/>
              <a:t> automatically</a:t>
            </a:r>
            <a:r>
              <a:rPr lang="en-US" dirty="0"/>
              <a:t> (JSON needs to be saved in UTF-8 encoding to work). Here, I’m using atom</a:t>
            </a:r>
            <a:r>
              <a:rPr lang="en-US" baseline="0" dirty="0"/>
              <a:t> to create a list of new movies.</a:t>
            </a:r>
          </a:p>
          <a:p>
            <a:endParaRPr lang="en-US" baseline="0" dirty="0"/>
          </a:p>
          <a:p>
            <a:r>
              <a:rPr lang="en-US" baseline="0" dirty="0"/>
              <a:t>(side note, many movies don’t have ISBNs, so you need a mix of each movie’s unique identifier)</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rPr lang="en-US" dirty="0"/>
              <a:t>It’s a good idea to run your code through a .</a:t>
            </a:r>
            <a:r>
              <a:rPr lang="en-US" dirty="0" err="1"/>
              <a:t>json</a:t>
            </a:r>
            <a:r>
              <a:rPr lang="en-US" dirty="0"/>
              <a:t> checker. It’ll point out errors that break your</a:t>
            </a:r>
            <a:r>
              <a:rPr lang="en-US" baseline="0" dirty="0"/>
              <a:t> code (like a missing comma)</a:t>
            </a:r>
            <a:endParaRPr lang="en-US" dirty="0"/>
          </a:p>
          <a:p>
            <a:endParaRPr dirty="0"/>
          </a:p>
          <a:p>
            <a:r>
              <a:rPr dirty="0"/>
              <a:t>Example: one of my first book carousels had a stray comma that was in a different font that couldn’t be produced in raw code. </a:t>
            </a:r>
          </a:p>
          <a:p>
            <a:endParaRPr dirty="0"/>
          </a:p>
          <a:p>
            <a:r>
              <a:rPr dirty="0"/>
              <a:t>A comma broke my code. I wouldn’t have been able to physically see that it was wrong, but the </a:t>
            </a:r>
            <a:r>
              <a:rPr dirty="0" err="1"/>
              <a:t>json</a:t>
            </a:r>
            <a:r>
              <a:rPr dirty="0"/>
              <a:t> playground picked up on it.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xfrm>
            <a:off x="381000" y="685800"/>
            <a:ext cx="6096000" cy="3429000"/>
          </a:xfrm>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rPr dirty="0"/>
              <a:t>Step 3</a:t>
            </a:r>
            <a:r>
              <a:rPr lang="en-US" baseline="0" dirty="0"/>
              <a:t> is to upload your code to </a:t>
            </a:r>
            <a:r>
              <a:rPr lang="en-US" baseline="0" dirty="0" err="1"/>
              <a:t>Github</a:t>
            </a:r>
            <a:r>
              <a:rPr lang="en-US" baseline="0" dirty="0"/>
              <a:t>. </a:t>
            </a:r>
          </a:p>
          <a:p>
            <a:endParaRPr lang="en-US" baseline="0" dirty="0"/>
          </a:p>
          <a:p>
            <a:r>
              <a:rPr lang="en-US" baseline="0" dirty="0"/>
              <a:t>We use </a:t>
            </a:r>
            <a:r>
              <a:rPr lang="en-US" baseline="0" dirty="0" err="1"/>
              <a:t>github</a:t>
            </a:r>
            <a:r>
              <a:rPr lang="en-US" baseline="0" dirty="0"/>
              <a:t> because (slide)</a:t>
            </a:r>
            <a:endParaRPr dirty="0"/>
          </a:p>
          <a:p>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rPr lang="en-US" dirty="0"/>
              <a:t>This</a:t>
            </a:r>
            <a:r>
              <a:rPr lang="en-US" baseline="0" dirty="0"/>
              <a:t> is the MCL repository. All of these files are made up of .</a:t>
            </a:r>
            <a:r>
              <a:rPr lang="en-US" baseline="0" dirty="0" err="1"/>
              <a:t>json</a:t>
            </a:r>
            <a:r>
              <a:rPr lang="en-US" baseline="0" dirty="0"/>
              <a:t> code that can be turned into book carousels. Clicking on a file will open up the code that you can edit directly in </a:t>
            </a:r>
            <a:r>
              <a:rPr lang="en-US" baseline="0" dirty="0" err="1"/>
              <a:t>github</a:t>
            </a:r>
            <a:r>
              <a:rPr lang="en-US" baseline="0" dirty="0"/>
              <a:t>.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our linked data namespaces to Wikipedia via </a:t>
            </a:r>
            <a:r>
              <a:rPr lang="en-US" dirty="0" err="1"/>
              <a:t>Wikidata</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8</a:t>
            </a:fld>
            <a:endParaRPr lang="en-US"/>
          </a:p>
        </p:txBody>
      </p:sp>
    </p:spTree>
    <p:extLst>
      <p:ext uri="{BB962C8B-B14F-4D97-AF65-F5344CB8AC3E}">
        <p14:creationId xmlns:p14="http://schemas.microsoft.com/office/powerpoint/2010/main" val="33563504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xfrm>
            <a:off x="381000" y="685800"/>
            <a:ext cx="6096000" cy="3429000"/>
          </a:xfrm>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r>
              <a:rPr dirty="0"/>
              <a:t>This is what you see when you click</a:t>
            </a:r>
            <a:r>
              <a:rPr lang="en-US" dirty="0"/>
              <a:t> open a file</a:t>
            </a:r>
            <a:r>
              <a:rPr dirty="0"/>
              <a:t>. We need a link to the raw code</a:t>
            </a:r>
            <a:r>
              <a:rPr lang="en-US" dirty="0"/>
              <a:t> to make a carousel</a:t>
            </a:r>
            <a:r>
              <a:rPr dirty="0"/>
              <a:t>, and </a:t>
            </a:r>
            <a:r>
              <a:rPr dirty="0" err="1"/>
              <a:t>Github</a:t>
            </a:r>
            <a:r>
              <a:rPr dirty="0"/>
              <a:t> allows us to do that.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rPr lang="en-US" dirty="0"/>
              <a:t>So this is what I mean when</a:t>
            </a:r>
            <a:r>
              <a:rPr lang="en-US" baseline="0" dirty="0"/>
              <a:t> I say “Raw code URL” It’s a URL that links directly to the .</a:t>
            </a:r>
            <a:r>
              <a:rPr lang="en-US" baseline="0" dirty="0" err="1"/>
              <a:t>json</a:t>
            </a:r>
            <a:r>
              <a:rPr lang="en-US" baseline="0" dirty="0"/>
              <a:t> file hosted on </a:t>
            </a:r>
            <a:r>
              <a:rPr lang="en-US" baseline="0" dirty="0" err="1"/>
              <a:t>github</a:t>
            </a:r>
            <a:r>
              <a:rPr lang="en-US" baseline="0" dirty="0"/>
              <a:t>.</a:t>
            </a: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dirty="0"/>
              <a:t>Now that we have a Raw Code URL, we move</a:t>
            </a:r>
            <a:r>
              <a:rPr lang="en-US" baseline="0" dirty="0"/>
              <a:t> on to step 5: stringing the links together. These are the links for a LIST book carousel. </a:t>
            </a:r>
          </a:p>
          <a:p>
            <a:endParaRPr lang="en-US" baseline="0" dirty="0"/>
          </a:p>
          <a:p>
            <a:r>
              <a:rPr lang="en-US" baseline="0" dirty="0"/>
              <a:t>There are 3 links:</a:t>
            </a:r>
            <a:endParaRPr lang="en-US" dirty="0"/>
          </a:p>
          <a:p>
            <a:endParaRPr lang="en-US" dirty="0"/>
          </a:p>
          <a:p>
            <a:r>
              <a:rPr dirty="0" err="1"/>
              <a:t>Zepheira’s</a:t>
            </a:r>
            <a:r>
              <a:rPr dirty="0"/>
              <a:t> (/</a:t>
            </a:r>
            <a:r>
              <a:rPr dirty="0" err="1"/>
              <a:t>lister</a:t>
            </a:r>
            <a:r>
              <a:rPr dirty="0"/>
              <a:t>/) URL + </a:t>
            </a:r>
            <a:r>
              <a:rPr lang="en-US" dirty="0"/>
              <a:t>My </a:t>
            </a:r>
            <a:r>
              <a:rPr dirty="0"/>
              <a:t>Library’s L</a:t>
            </a:r>
            <a:r>
              <a:rPr lang="en-US" dirty="0"/>
              <a:t>inked </a:t>
            </a:r>
            <a:r>
              <a:rPr dirty="0"/>
              <a:t>D</a:t>
            </a:r>
            <a:r>
              <a:rPr lang="en-US" dirty="0"/>
              <a:t>ata</a:t>
            </a:r>
            <a:r>
              <a:rPr dirty="0"/>
              <a:t> URL </a:t>
            </a:r>
            <a:r>
              <a:rPr lang="en-US" dirty="0"/>
              <a:t>"</a:t>
            </a:r>
            <a:r>
              <a:rPr dirty="0"/>
              <a:t>&amp;list</a:t>
            </a:r>
            <a:r>
              <a:rPr lang="en-US" dirty="0"/>
              <a:t>"</a:t>
            </a:r>
            <a:r>
              <a:rPr dirty="0"/>
              <a:t> + Raw code </a:t>
            </a:r>
            <a:r>
              <a:rPr lang="en-US" dirty="0"/>
              <a:t>URL</a:t>
            </a:r>
            <a:r>
              <a:rPr dirty="0"/>
              <a:t> = book carousel</a:t>
            </a:r>
          </a:p>
          <a:p>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xfrm>
            <a:off x="381000" y="685800"/>
            <a:ext cx="6096000" cy="3429000"/>
          </a:xfrm>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rPr lang="en-US" dirty="0"/>
              <a:t>These</a:t>
            </a:r>
            <a:r>
              <a:rPr lang="en-US" baseline="0" dirty="0"/>
              <a:t> are the three links we need to build a MIX</a:t>
            </a:r>
          </a:p>
          <a:p>
            <a:endParaRPr lang="en-US" dirty="0"/>
          </a:p>
          <a:p>
            <a:r>
              <a:rPr dirty="0" err="1"/>
              <a:t>Zepheira’s</a:t>
            </a:r>
            <a:r>
              <a:rPr dirty="0"/>
              <a:t> (/mixer/) </a:t>
            </a:r>
            <a:r>
              <a:rPr dirty="0" err="1"/>
              <a:t>url</a:t>
            </a:r>
            <a:r>
              <a:rPr dirty="0"/>
              <a:t> + library’s LD URL </a:t>
            </a:r>
            <a:r>
              <a:rPr lang="en-US" dirty="0"/>
              <a:t>"</a:t>
            </a:r>
            <a:r>
              <a:rPr dirty="0"/>
              <a:t>&amp;mix</a:t>
            </a:r>
            <a:r>
              <a:rPr lang="en-US" dirty="0"/>
              <a:t>"</a:t>
            </a:r>
            <a:r>
              <a:rPr dirty="0"/>
              <a:t> + raw code </a:t>
            </a:r>
            <a:r>
              <a:rPr lang="en-US" dirty="0"/>
              <a:t>URL</a:t>
            </a:r>
            <a:r>
              <a:rPr dirty="0"/>
              <a:t> = Book Carousel</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r>
              <a:rPr dirty="0"/>
              <a:t>Now you have a book carousel! Now you can share it!</a:t>
            </a:r>
            <a:endParaRPr lang="en-US" dirty="0"/>
          </a:p>
          <a:p>
            <a:endParaRPr lang="en-US" dirty="0"/>
          </a:p>
          <a:p>
            <a:r>
              <a:rPr lang="en-US" dirty="0"/>
              <a:t>When</a:t>
            </a:r>
            <a:r>
              <a:rPr lang="en-US" baseline="0" dirty="0"/>
              <a:t> you string all 3 links together and click “go” in your browser, this is the page that is generated. Click the embed code link to get the auto-generated text you can paste directly into a website or blog post.</a:t>
            </a:r>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rPr dirty="0"/>
              <a:t>This is what goes into your blog post and website code. Many websites now require HTTPS protocol</a:t>
            </a:r>
            <a:r>
              <a:rPr lang="en-US" dirty="0"/>
              <a:t>,</a:t>
            </a:r>
            <a:r>
              <a:rPr lang="en-US" baseline="0" dirty="0"/>
              <a:t> but this link has 2 instances where the “s” is missing. Step 6 is just correcting that. After you’ve pasted the code into an email, the blog post, what have you: add the s’s</a:t>
            </a:r>
            <a:endParaRPr dirty="0"/>
          </a:p>
          <a:p>
            <a:endParaRPr dirty="0"/>
          </a:p>
          <a:p>
            <a:r>
              <a:rPr lang="en-US" dirty="0"/>
              <a:t>Optional: You can insert</a:t>
            </a:r>
            <a:r>
              <a:rPr lang="en-US" baseline="0" dirty="0"/>
              <a:t> a name into your code, which will allow you to track clicks based on which book carousel has been accessed. Without a name, the stats just clump together. BUT, if you wanted to see if different topics attract more traffic, or if you’ve developed a book carousel for a community partner’s website and you want to see how much traffic they generate, this is how you’d track that. </a:t>
            </a: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xfrm>
            <a:off x="381000" y="685800"/>
            <a:ext cx="6096000" cy="3429000"/>
          </a:xfrm>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rPr lang="en-US" dirty="0"/>
              <a:t>A few weeks ago, Manchester started exploring partnerships with community organizations to get our library books on their websites. I’ve been working with the NH Jobs Corps</a:t>
            </a:r>
            <a:r>
              <a:rPr lang="en-US" baseline="0" dirty="0"/>
              <a:t> to create custom book carousels of MCL resources for their students. </a:t>
            </a:r>
            <a:endParaRPr lang="en-US" dirty="0"/>
          </a:p>
          <a:p>
            <a:endParaRPr dirty="0"/>
          </a:p>
          <a:p>
            <a:r>
              <a:rPr dirty="0"/>
              <a:t>Carousel includes: books on prepping for interviews, some targeted career-path-focused titles</a:t>
            </a:r>
            <a:r>
              <a:rPr lang="en-US" dirty="0"/>
              <a:t>. </a:t>
            </a:r>
          </a:p>
          <a:p>
            <a:endParaRPr lang="en-US" dirty="0"/>
          </a:p>
          <a:p>
            <a:r>
              <a:rPr lang="en-US" dirty="0"/>
              <a:t>This is a great way to increase</a:t>
            </a:r>
            <a:r>
              <a:rPr lang="en-US" baseline="0" dirty="0"/>
              <a:t> our library’s brand awareness and online visibility. </a:t>
            </a: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xfrm>
            <a:off x="381000" y="685800"/>
            <a:ext cx="6096000" cy="3429000"/>
          </a:xfrm>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lang="en-US" dirty="0"/>
              <a:t>The company we use for Linked Data, </a:t>
            </a:r>
            <a:r>
              <a:rPr lang="en-US" dirty="0" err="1"/>
              <a:t>Zepheira</a:t>
            </a:r>
            <a:r>
              <a:rPr lang="en-US" dirty="0"/>
              <a:t>, has some basic options for sharing on</a:t>
            </a:r>
            <a:r>
              <a:rPr lang="en-US" baseline="0" dirty="0"/>
              <a:t> social media, but due to Facebook’s protocols and security measures, this feature is underdeveloped currently. We’re hoping to see more integration with social media in the future, but there is some limited ability to share specific titles or pre-made lists in brief post. </a:t>
            </a:r>
            <a:endParaRPr lang="en-US" dirty="0"/>
          </a:p>
          <a:p>
            <a:endParaRPr lang="en-US" dirty="0"/>
          </a:p>
          <a:p>
            <a:r>
              <a:rPr lang="en-US" dirty="0"/>
              <a:t>I</a:t>
            </a:r>
            <a:r>
              <a:rPr dirty="0"/>
              <a:t>t can still be useful for, say, book clubs or author talks. </a:t>
            </a:r>
          </a:p>
          <a:p>
            <a:r>
              <a:rPr dirty="0"/>
              <a:t>-One Book One City</a:t>
            </a:r>
          </a:p>
          <a:p>
            <a:r>
              <a:rPr dirty="0"/>
              <a:t>-Community Reads, etc.</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xfrm>
            <a:off x="381000" y="685800"/>
            <a:ext cx="6096000" cy="3429000"/>
          </a:xfrm>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rPr lang="en-US" dirty="0"/>
              <a:t>I’ve really begun to see more</a:t>
            </a:r>
            <a:r>
              <a:rPr lang="en-US" baseline="0" dirty="0"/>
              <a:t> buy-in from community partners and my colleagues for these features due to the shutdown. Manchester isn’t open to the public yet, so we’ve been reaching out more than ever to bring new books and book displays to our patrons. </a:t>
            </a:r>
            <a:endParaRPr lang="en-US" dirty="0"/>
          </a:p>
          <a:p>
            <a:endParaRPr dirty="0"/>
          </a:p>
          <a:p>
            <a:pPr marL="0" marR="0" indent="0" defTabSz="914400" eaLnBrk="1" fontAlgn="auto" latinLnBrk="0" hangingPunct="1">
              <a:lnSpc>
                <a:spcPct val="100000"/>
              </a:lnSpc>
              <a:spcBef>
                <a:spcPts val="0"/>
              </a:spcBef>
              <a:spcAft>
                <a:spcPts val="0"/>
              </a:spcAft>
              <a:buClrTx/>
              <a:buSzTx/>
              <a:buFontTx/>
              <a:buNone/>
              <a:tabLst/>
              <a:defRPr/>
            </a:pPr>
            <a:r>
              <a:rPr lang="en-US" dirty="0"/>
              <a:t>Our programs are online, so I can’t have an accompanying display for patrons to walk by, so I’ve been trying to build these book carousels for attendees that want more information. It’s a visually appealing way to showcase our resources.</a:t>
            </a:r>
            <a:r>
              <a:rPr lang="en-US" baseline="0" dirty="0"/>
              <a:t> For example, a book carousel of books on dealing with anxiety </a:t>
            </a:r>
            <a:r>
              <a:rPr lang="en-US" dirty="0"/>
              <a:t>for an upcoming program: Dealing with Anxiety during </a:t>
            </a:r>
            <a:r>
              <a:rPr lang="en-US" dirty="0" err="1"/>
              <a:t>Covid</a:t>
            </a:r>
            <a:r>
              <a:rPr lang="en-US" dirty="0"/>
              <a:t>.</a:t>
            </a:r>
          </a:p>
          <a:p>
            <a:endParaRPr lang="en-US" baseline="0" dirty="0"/>
          </a:p>
          <a:p>
            <a:endParaRPr dirty="0"/>
          </a:p>
          <a:p>
            <a:r>
              <a:rPr lang="en-US" dirty="0"/>
              <a:t>I’ve r</a:t>
            </a:r>
            <a:r>
              <a:rPr dirty="0"/>
              <a:t>eached out to community partners</a:t>
            </a:r>
            <a:r>
              <a:rPr lang="en-US" dirty="0"/>
              <a:t> who</a:t>
            </a:r>
            <a:r>
              <a:rPr lang="en-US" baseline="0" dirty="0"/>
              <a:t> I’ve worked with on programs or have organized volunteers for us to ask</a:t>
            </a:r>
            <a:r>
              <a:rPr dirty="0"/>
              <a:t>: “How can we still help you, but virtually?”</a:t>
            </a:r>
            <a:endParaRPr lang="en-US" dirty="0"/>
          </a:p>
          <a:p>
            <a:endParaRPr dirty="0"/>
          </a:p>
          <a:p>
            <a:r>
              <a:rPr dirty="0"/>
              <a:t>Ultimate goal: increase access to materials</a:t>
            </a:r>
            <a:r>
              <a:rPr lang="en-US" dirty="0"/>
              <a:t>.</a:t>
            </a:r>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rPr lang="en-US" dirty="0"/>
              <a:t>Here are some helpful resources</a:t>
            </a:r>
            <a:r>
              <a:rPr lang="en-US" baseline="0" dirty="0"/>
              <a:t> you can feel free to explore. (slide)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Google’s guide for web developers.</a:t>
            </a:r>
          </a:p>
          <a:p>
            <a:r>
              <a:rPr lang="en-US" dirty="0"/>
              <a:t>Google suggests developers use schema.org to enable better crawling</a:t>
            </a:r>
          </a:p>
        </p:txBody>
      </p:sp>
      <p:sp>
        <p:nvSpPr>
          <p:cNvPr id="4" name="Slide Number Placeholder 3"/>
          <p:cNvSpPr>
            <a:spLocks noGrp="1"/>
          </p:cNvSpPr>
          <p:nvPr>
            <p:ph type="sldNum" sz="quarter" idx="5"/>
          </p:nvPr>
        </p:nvSpPr>
        <p:spPr/>
        <p:txBody>
          <a:bodyPr/>
          <a:lstStyle/>
          <a:p>
            <a:fld id="{3CCFCE44-C412-42D1-B173-6291A0420E0B}" type="slidenum">
              <a:rPr lang="en-US" smtClean="0"/>
              <a:t>9</a:t>
            </a:fld>
            <a:endParaRPr lang="en-US"/>
          </a:p>
        </p:txBody>
      </p:sp>
    </p:spTree>
    <p:extLst>
      <p:ext uri="{BB962C8B-B14F-4D97-AF65-F5344CB8AC3E}">
        <p14:creationId xmlns:p14="http://schemas.microsoft.com/office/powerpoint/2010/main" val="4885200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a:t>
            </a:r>
            <a:r>
              <a:rPr lang="en-US" baseline="0" dirty="0"/>
              <a:t> you so much for your interest in our hard work! I feel like this is a powerful tool that can do a lot of to promote library resources. This is our contact information, so please feel free to email us with questions </a:t>
            </a:r>
            <a:r>
              <a:rPr lang="en-US" baseline="0"/>
              <a:t>or comments. </a:t>
            </a:r>
            <a:endParaRPr lang="en-US"/>
          </a:p>
        </p:txBody>
      </p:sp>
    </p:spTree>
    <p:extLst>
      <p:ext uri="{BB962C8B-B14F-4D97-AF65-F5344CB8AC3E}">
        <p14:creationId xmlns:p14="http://schemas.microsoft.com/office/powerpoint/2010/main" val="413049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4B6D435-1188-46EE-B609-CAD68BE16CC4}" type="datetimeFigureOut">
              <a:rPr lang="en-US" smtClean="0"/>
              <a:t>20/08/06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39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41343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505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491568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76" name="Title Text"/>
          <p:cNvSpPr txBox="1">
            <a:spLocks noGrp="1"/>
          </p:cNvSpPr>
          <p:nvPr>
            <p:ph type="title"/>
          </p:nvPr>
        </p:nvSpPr>
        <p:spPr>
          <a:xfrm>
            <a:off x="609600" y="273050"/>
            <a:ext cx="10058400" cy="1143000"/>
          </a:xfrm>
          <a:prstGeom prst="rect">
            <a:avLst/>
          </a:prstGeom>
        </p:spPr>
        <p:txBody>
          <a:bodyPr/>
          <a:lstStyle/>
          <a:p>
            <a:r>
              <a:t>Title Text</a:t>
            </a:r>
          </a:p>
        </p:txBody>
      </p:sp>
      <p:sp>
        <p:nvSpPr>
          <p:cNvPr id="77" name="Body Level One…"/>
          <p:cNvSpPr txBox="1">
            <a:spLocks noGrp="1"/>
          </p:cNvSpPr>
          <p:nvPr>
            <p:ph type="body" sz="half" idx="1"/>
          </p:nvPr>
        </p:nvSpPr>
        <p:spPr>
          <a:xfrm>
            <a:off x="609600" y="2362200"/>
            <a:ext cx="4876800" cy="3886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Text Placeholder 11"/>
          <p:cNvSpPr>
            <a:spLocks noGrp="1"/>
          </p:cNvSpPr>
          <p:nvPr>
            <p:ph type="body" sz="quarter" idx="21"/>
          </p:nvPr>
        </p:nvSpPr>
        <p:spPr>
          <a:xfrm>
            <a:off x="641737" y="1601859"/>
            <a:ext cx="4812526" cy="594092"/>
          </a:xfrm>
          <a:prstGeom prst="rect">
            <a:avLst/>
          </a:prstGeom>
          <a:solidFill>
            <a:schemeClr val="accent1"/>
          </a:solidFill>
        </p:spPr>
        <p:txBody>
          <a:bodyPr anchor="ctr"/>
          <a:lstStyle/>
          <a:p>
            <a:endParaRPr/>
          </a:p>
        </p:txBody>
      </p:sp>
      <p:sp>
        <p:nvSpPr>
          <p:cNvPr id="79" name="Text Placeholder 13"/>
          <p:cNvSpPr>
            <a:spLocks noGrp="1"/>
          </p:cNvSpPr>
          <p:nvPr>
            <p:ph type="body" sz="quarter" idx="22"/>
          </p:nvPr>
        </p:nvSpPr>
        <p:spPr>
          <a:xfrm>
            <a:off x="5823339" y="1601859"/>
            <a:ext cx="4812524" cy="594092"/>
          </a:xfrm>
          <a:prstGeom prst="rect">
            <a:avLst/>
          </a:prstGeom>
          <a:solidFill>
            <a:schemeClr val="accent1"/>
          </a:solidFill>
        </p:spPr>
        <p:txBody>
          <a:bodyPr anchor="ctr"/>
          <a:lstStyle/>
          <a:p>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67171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89992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B6D435-1188-46EE-B609-CAD68BE16CC4}" type="datetimeFigureOut">
              <a:rPr lang="en-US" smtClean="0"/>
              <a:t>20/08/06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34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B6D435-1188-46EE-B609-CAD68BE16CC4}" type="datetimeFigureOut">
              <a:rPr lang="en-US" smtClean="0"/>
              <a:t>20/08/06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248397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B6D435-1188-46EE-B609-CAD68BE16CC4}" type="datetimeFigureOut">
              <a:rPr lang="en-US" smtClean="0"/>
              <a:t>20/08/06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827402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B6D435-1188-46EE-B609-CAD68BE16CC4}" type="datetimeFigureOut">
              <a:rPr lang="en-US" smtClean="0"/>
              <a:t>20/08/06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98166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B6D435-1188-46EE-B609-CAD68BE16CC4}" type="datetimeFigureOut">
              <a:rPr lang="en-US" smtClean="0"/>
              <a:t>20/08/06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4262859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20/08/06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103157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20/08/06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7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4B6D435-1188-46EE-B609-CAD68BE16CC4}" type="datetimeFigureOut">
              <a:rPr lang="en-US" smtClean="0"/>
              <a:t>20/08/06</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70761EA-7D5B-4D0F-B64E-89BE6FB95D8C}"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752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ogp.m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zepheira.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findit.gmilcs.org/polaris/library/events.aspx?ctx=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openlibraries.onlin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ala.org/alcts/resources/monographs/linked-data-perplexed-librarian" TargetMode="External"/><Relationship Id="rId7" Type="http://schemas.openxmlformats.org/officeDocument/2006/relationships/hyperlink" Target="https://www.youtube.com/watch?v=ON0wf0SEPx8&amp;list=PLoOmvuyo5UAfY6jb46jCpMoqb-dbVewxg&amp;index=2&amp;t=0s" TargetMode="External"/><Relationship Id="rId2" Type="http://schemas.openxmlformats.org/officeDocument/2006/relationships/hyperlink" Target="https://libraryjuiceacademy.com/certificate/xml-and-rdf-based-systems/" TargetMode="External"/><Relationship Id="rId1" Type="http://schemas.openxmlformats.org/officeDocument/2006/relationships/slideLayout" Target="../slideLayouts/slideLayout2.xml"/><Relationship Id="rId6" Type="http://schemas.openxmlformats.org/officeDocument/2006/relationships/hyperlink" Target="https://www.youtube.com/channel/UC6ohcLJ1I3yAFjpUaOlT_zA" TargetMode="External"/><Relationship Id="rId5" Type="http://schemas.openxmlformats.org/officeDocument/2006/relationships/hyperlink" Target="https://www.alastore.ala.org/content/linked-data-libraries-archives-and-museums-how-clean-link-and-publish-your-metadata" TargetMode="External"/><Relationship Id="rId4" Type="http://schemas.openxmlformats.org/officeDocument/2006/relationships/hyperlink" Target="http://www.ala.org/news/member-news/2018/12/social-tagging-linked-data-environmen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link.amherstlibrary.or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hyperlink" Target="http://link.amherstlibrary.org/genr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link.amherstlibrary.org/person/" TargetMode="External"/><Relationship Id="rId4" Type="http://schemas.openxmlformats.org/officeDocument/2006/relationships/image" Target="../media/image46.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link.amherstlibrary.org/providerevent/"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link.amherstlibrary.org/providereven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hyperlink" Target="http://link.amherstlibrary.org/resource/KIrbCJ90gy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link.amherstlibrary.org/resource/R7KLQTp0AJg/" TargetMode="External"/><Relationship Id="rId7"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hyperlink" Target="http://link.amherstlibrary.org/resource/efGG4Qxiy6k/" TargetMode="Externa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hyperlink" Target="http://navigate.library.link/link.manchesterlibrary.org/#/search?q=mccarthy,%20cormac&amp;idxitems=false&amp;idxconcepts=fals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sites.uwm.edu/mll/linked-data-for-beginner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hyperlink" Target="http://sublimetext.com/"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link.manchesterlibrary.org/resource/i7KvJv9U_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GMILCS" TargetMode="External"/><Relationship Id="rId7" Type="http://schemas.openxmlformats.org/officeDocument/2006/relationships/hyperlink" Target="https://www.isbn.org/ISBN_converter" TargetMode="External"/><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hyperlink" Target="https://atom.io/" TargetMode="External"/><Relationship Id="rId5" Type="http://schemas.openxmlformats.org/officeDocument/2006/relationships/hyperlink" Target="https://notepad-plus-plus.org/downloads/" TargetMode="External"/><Relationship Id="rId4" Type="http://schemas.openxmlformats.org/officeDocument/2006/relationships/hyperlink" Target="https://json-ld.org/playground/"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hyperlink" Target="mailto:sharmon@manchesternh.gov" TargetMode="External"/><Relationship Id="rId4" Type="http://schemas.openxmlformats.org/officeDocument/2006/relationships/hyperlink" Target="mailto:abrown@amherstlibrary.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 of the Silo: the GMILCS Linked Data Initiative</a:t>
            </a:r>
            <a:endParaRPr lang="en-US" dirty="0">
              <a:latin typeface="Avenir Heavy"/>
              <a:cs typeface="Avenir Heavy"/>
            </a:endParaRPr>
          </a:p>
        </p:txBody>
      </p:sp>
    </p:spTree>
    <p:extLst>
      <p:ext uri="{BB962C8B-B14F-4D97-AF65-F5344CB8AC3E}">
        <p14:creationId xmlns:p14="http://schemas.microsoft.com/office/powerpoint/2010/main" val="419630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Facebook’s Open graph protocol </a:t>
            </a:r>
            <a:r>
              <a:rPr lang="en-US" dirty="0">
                <a:hlinkClick r:id="rId3"/>
              </a:rPr>
              <a:t>http://ogp.me/</a:t>
            </a:r>
            <a:r>
              <a:rPr lang="en-US" dirty="0"/>
              <a:t> </a:t>
            </a:r>
          </a:p>
        </p:txBody>
      </p:sp>
      <p:pic>
        <p:nvPicPr>
          <p:cNvPr id="5" name="Content Placeholder 4">
            <a:extLst>
              <a:ext uri="{FF2B5EF4-FFF2-40B4-BE49-F238E27FC236}">
                <a16:creationId xmlns:a16="http://schemas.microsoft.com/office/drawing/2014/main" id="{22A8ABDA-D92F-4A75-ABC5-E7E396C96F07}"/>
              </a:ext>
            </a:extLst>
          </p:cNvPr>
          <p:cNvPicPr>
            <a:picLocks noGrp="1" noChangeAspect="1"/>
          </p:cNvPicPr>
          <p:nvPr>
            <p:ph sz="half" idx="1"/>
          </p:nvPr>
        </p:nvPicPr>
        <p:blipFill>
          <a:blip r:embed="rId4"/>
          <a:stretch>
            <a:fillRect/>
          </a:stretch>
        </p:blipFill>
        <p:spPr>
          <a:xfrm>
            <a:off x="1023938" y="2943633"/>
            <a:ext cx="4754562" cy="2707458"/>
          </a:xfrm>
          <a:prstGeom prst="rect">
            <a:avLst/>
          </a:prstGeom>
        </p:spPr>
      </p:pic>
      <p:pic>
        <p:nvPicPr>
          <p:cNvPr id="6" name="Content Placeholder 5">
            <a:extLst>
              <a:ext uri="{FF2B5EF4-FFF2-40B4-BE49-F238E27FC236}">
                <a16:creationId xmlns:a16="http://schemas.microsoft.com/office/drawing/2014/main" id="{C633DFC9-4E92-4670-9DA1-FF97FF1DC342}"/>
              </a:ext>
            </a:extLst>
          </p:cNvPr>
          <p:cNvPicPr>
            <a:picLocks noGrp="1" noChangeAspect="1"/>
          </p:cNvPicPr>
          <p:nvPr>
            <p:ph sz="half" idx="2"/>
          </p:nvPr>
        </p:nvPicPr>
        <p:blipFill>
          <a:blip r:embed="rId5"/>
          <a:stretch>
            <a:fillRect/>
          </a:stretch>
        </p:blipFill>
        <p:spPr>
          <a:xfrm>
            <a:off x="5608025" y="3124200"/>
            <a:ext cx="4963138" cy="1497942"/>
          </a:xfrm>
          <a:prstGeom prst="rect">
            <a:avLst/>
          </a:prstGeom>
        </p:spPr>
      </p:pic>
    </p:spTree>
    <p:extLst>
      <p:ext uri="{BB962C8B-B14F-4D97-AF65-F5344CB8AC3E}">
        <p14:creationId xmlns:p14="http://schemas.microsoft.com/office/powerpoint/2010/main" val="101938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1B5A-DDF6-4268-AAFC-FF3AF3178BF7}"/>
              </a:ext>
            </a:extLst>
          </p:cNvPr>
          <p:cNvSpPr>
            <a:spLocks noGrp="1"/>
          </p:cNvSpPr>
          <p:nvPr>
            <p:ph type="title"/>
          </p:nvPr>
        </p:nvSpPr>
        <p:spPr/>
        <p:txBody>
          <a:bodyPr/>
          <a:lstStyle/>
          <a:p>
            <a:r>
              <a:rPr lang="en-US" dirty="0"/>
              <a:t>Why Zepheira?</a:t>
            </a:r>
          </a:p>
        </p:txBody>
      </p:sp>
      <p:sp>
        <p:nvSpPr>
          <p:cNvPr id="3" name="Content Placeholder 2">
            <a:extLst>
              <a:ext uri="{FF2B5EF4-FFF2-40B4-BE49-F238E27FC236}">
                <a16:creationId xmlns:a16="http://schemas.microsoft.com/office/drawing/2014/main" id="{F63974B1-47B6-4B69-BA31-9ECDC198F42C}"/>
              </a:ext>
            </a:extLst>
          </p:cNvPr>
          <p:cNvSpPr>
            <a:spLocks noGrp="1"/>
          </p:cNvSpPr>
          <p:nvPr>
            <p:ph idx="1"/>
          </p:nvPr>
        </p:nvSpPr>
        <p:spPr/>
        <p:txBody>
          <a:bodyPr/>
          <a:lstStyle/>
          <a:p>
            <a:pPr>
              <a:buFont typeface="Wingdings" panose="05000000000000000000" pitchFamily="2" charset="2"/>
              <a:buChar char="§"/>
            </a:pPr>
            <a:r>
              <a:rPr lang="en-US" sz="3200" dirty="0"/>
              <a:t>Converts our data to linked data</a:t>
            </a:r>
          </a:p>
          <a:p>
            <a:pPr>
              <a:buFont typeface="Wingdings" panose="05000000000000000000" pitchFamily="2" charset="2"/>
              <a:buChar char="§"/>
            </a:pPr>
            <a:r>
              <a:rPr lang="en-US" sz="3200" dirty="0"/>
              <a:t>Meets with Google regularly</a:t>
            </a:r>
          </a:p>
          <a:p>
            <a:pPr>
              <a:buFont typeface="Wingdings" panose="05000000000000000000" pitchFamily="2" charset="2"/>
              <a:buChar char="§"/>
            </a:pPr>
            <a:r>
              <a:rPr lang="en-US" sz="3200" dirty="0"/>
              <a:t>Provides reputable storage and standards that search engine providers trust.  </a:t>
            </a:r>
          </a:p>
          <a:p>
            <a:pPr>
              <a:buFont typeface="Wingdings" panose="05000000000000000000" pitchFamily="2" charset="2"/>
              <a:buChar char="§"/>
            </a:pPr>
            <a:r>
              <a:rPr lang="en-US" sz="3200" u="sng" dirty="0">
                <a:hlinkClick r:id="rId3"/>
              </a:rPr>
              <a:t>https://zepheira.com/</a:t>
            </a:r>
            <a:endParaRPr lang="en-US" sz="3200" dirty="0"/>
          </a:p>
          <a:p>
            <a:endParaRPr lang="en-US" dirty="0"/>
          </a:p>
        </p:txBody>
      </p:sp>
    </p:spTree>
    <p:extLst>
      <p:ext uri="{BB962C8B-B14F-4D97-AF65-F5344CB8AC3E}">
        <p14:creationId xmlns:p14="http://schemas.microsoft.com/office/powerpoint/2010/main" val="523730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732285" y="1520319"/>
            <a:ext cx="1391442" cy="1081084"/>
          </a:xfrm>
          <a:prstGeom prst="rect">
            <a:avLst/>
          </a:prstGeom>
        </p:spPr>
      </p:pic>
      <p:pic>
        <p:nvPicPr>
          <p:cNvPr id="27" name="Picture 26"/>
          <p:cNvPicPr>
            <a:picLocks noChangeAspect="1"/>
          </p:cNvPicPr>
          <p:nvPr/>
        </p:nvPicPr>
        <p:blipFill>
          <a:blip r:embed="rId4"/>
          <a:stretch>
            <a:fillRect/>
          </a:stretch>
        </p:blipFill>
        <p:spPr>
          <a:xfrm>
            <a:off x="2732285" y="2681263"/>
            <a:ext cx="1291487" cy="891511"/>
          </a:xfrm>
          <a:prstGeom prst="rect">
            <a:avLst/>
          </a:prstGeom>
        </p:spPr>
      </p:pic>
      <p:pic>
        <p:nvPicPr>
          <p:cNvPr id="28" name="Picture 27"/>
          <p:cNvPicPr>
            <a:picLocks noChangeAspect="1"/>
          </p:cNvPicPr>
          <p:nvPr/>
        </p:nvPicPr>
        <p:blipFill>
          <a:blip r:embed="rId5"/>
          <a:stretch>
            <a:fillRect/>
          </a:stretch>
        </p:blipFill>
        <p:spPr>
          <a:xfrm>
            <a:off x="2690248" y="3739041"/>
            <a:ext cx="1429384" cy="1518412"/>
          </a:xfrm>
          <a:prstGeom prst="rect">
            <a:avLst/>
          </a:prstGeom>
        </p:spPr>
      </p:pic>
      <p:grpSp>
        <p:nvGrpSpPr>
          <p:cNvPr id="29" name="Group 28"/>
          <p:cNvGrpSpPr/>
          <p:nvPr/>
        </p:nvGrpSpPr>
        <p:grpSpPr>
          <a:xfrm>
            <a:off x="4181352" y="1466797"/>
            <a:ext cx="1489947" cy="3790656"/>
            <a:chOff x="2205222" y="142280"/>
            <a:chExt cx="1986596" cy="6421783"/>
          </a:xfrm>
        </p:grpSpPr>
        <p:sp>
          <p:nvSpPr>
            <p:cNvPr id="30" name="Rectangle 29"/>
            <p:cNvSpPr/>
            <p:nvPr/>
          </p:nvSpPr>
          <p:spPr>
            <a:xfrm>
              <a:off x="2205222" y="565868"/>
              <a:ext cx="1986596" cy="59981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p:cNvSpPr txBox="1"/>
            <p:nvPr/>
          </p:nvSpPr>
          <p:spPr>
            <a:xfrm>
              <a:off x="2439250" y="142280"/>
              <a:ext cx="1374821" cy="508372"/>
            </a:xfrm>
            <a:prstGeom prst="rect">
              <a:avLst/>
            </a:prstGeom>
            <a:noFill/>
          </p:spPr>
          <p:txBody>
            <a:bodyPr wrap="none" rtlCol="0">
              <a:spAutoFit/>
            </a:bodyPr>
            <a:lstStyle/>
            <a:p>
              <a:r>
                <a:rPr lang="en-US" sz="1350" b="1" dirty="0">
                  <a:latin typeface="Helvetica"/>
                  <a:cs typeface="Helvetica"/>
                </a:rPr>
                <a:t>Transform</a:t>
              </a:r>
            </a:p>
          </p:txBody>
        </p:sp>
        <p:pic>
          <p:nvPicPr>
            <p:cNvPr id="32" name="Picture 31"/>
            <p:cNvPicPr>
              <a:picLocks noChangeAspect="1"/>
            </p:cNvPicPr>
            <p:nvPr/>
          </p:nvPicPr>
          <p:blipFill>
            <a:blip r:embed="rId6"/>
            <a:stretch>
              <a:fillRect/>
            </a:stretch>
          </p:blipFill>
          <p:spPr>
            <a:xfrm>
              <a:off x="2549438" y="2592565"/>
              <a:ext cx="1113449" cy="1136425"/>
            </a:xfrm>
            <a:prstGeom prst="rect">
              <a:avLst/>
            </a:prstGeom>
          </p:spPr>
        </p:pic>
      </p:grpSp>
      <p:grpSp>
        <p:nvGrpSpPr>
          <p:cNvPr id="33" name="Group 32"/>
          <p:cNvGrpSpPr/>
          <p:nvPr/>
        </p:nvGrpSpPr>
        <p:grpSpPr>
          <a:xfrm>
            <a:off x="6961845" y="1479195"/>
            <a:ext cx="1402798" cy="3778258"/>
            <a:chOff x="5786815" y="158811"/>
            <a:chExt cx="1870397" cy="5037677"/>
          </a:xfrm>
        </p:grpSpPr>
        <p:grpSp>
          <p:nvGrpSpPr>
            <p:cNvPr id="34" name="Group 33"/>
            <p:cNvGrpSpPr/>
            <p:nvPr/>
          </p:nvGrpSpPr>
          <p:grpSpPr>
            <a:xfrm>
              <a:off x="5786815" y="158811"/>
              <a:ext cx="1870397" cy="5037677"/>
              <a:chOff x="5912545" y="158811"/>
              <a:chExt cx="1870397" cy="5037677"/>
            </a:xfrm>
          </p:grpSpPr>
          <p:sp>
            <p:nvSpPr>
              <p:cNvPr id="36" name="Rectangle 35"/>
              <p:cNvSpPr/>
              <p:nvPr/>
            </p:nvSpPr>
            <p:spPr>
              <a:xfrm>
                <a:off x="5912545" y="481203"/>
                <a:ext cx="1870397" cy="4715285"/>
              </a:xfrm>
              <a:prstGeom prst="rect">
                <a:avLst/>
              </a:prstGeom>
              <a:solidFill>
                <a:srgbClr val="C7F464"/>
              </a:soli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37" name="TextBox 36"/>
              <p:cNvSpPr txBox="1"/>
              <p:nvPr/>
            </p:nvSpPr>
            <p:spPr>
              <a:xfrm>
                <a:off x="6354858" y="158811"/>
                <a:ext cx="1079782" cy="400109"/>
              </a:xfrm>
              <a:prstGeom prst="rect">
                <a:avLst/>
              </a:prstGeom>
              <a:noFill/>
            </p:spPr>
            <p:txBody>
              <a:bodyPr wrap="none" rtlCol="0">
                <a:spAutoFit/>
              </a:bodyPr>
              <a:lstStyle/>
              <a:p>
                <a:r>
                  <a:rPr lang="en-US" sz="1350" b="1" dirty="0">
                    <a:latin typeface="Helvetica"/>
                    <a:cs typeface="Helvetica"/>
                  </a:rPr>
                  <a:t>Publish</a:t>
                </a:r>
              </a:p>
            </p:txBody>
          </p:sp>
          <p:pic>
            <p:nvPicPr>
              <p:cNvPr id="38" name="Picture 37"/>
              <p:cNvPicPr>
                <a:picLocks noChangeAspect="1"/>
              </p:cNvPicPr>
              <p:nvPr/>
            </p:nvPicPr>
            <p:blipFill>
              <a:blip r:embed="rId7"/>
              <a:stretch>
                <a:fillRect/>
              </a:stretch>
            </p:blipFill>
            <p:spPr>
              <a:xfrm>
                <a:off x="6100593" y="553759"/>
                <a:ext cx="1583415" cy="3415999"/>
              </a:xfrm>
              <a:prstGeom prst="rect">
                <a:avLst/>
              </a:prstGeom>
            </p:spPr>
          </p:pic>
        </p:grpSp>
        <p:pic>
          <p:nvPicPr>
            <p:cNvPr id="35" name="Picture 34"/>
            <p:cNvPicPr>
              <a:picLocks noChangeAspect="1"/>
            </p:cNvPicPr>
            <p:nvPr/>
          </p:nvPicPr>
          <p:blipFill>
            <a:blip r:embed="rId8">
              <a:clrChange>
                <a:clrFrom>
                  <a:srgbClr val="FFFFFF"/>
                </a:clrFrom>
                <a:clrTo>
                  <a:srgbClr val="FFFFFF">
                    <a:alpha val="0"/>
                  </a:srgbClr>
                </a:clrTo>
              </a:clrChange>
            </a:blip>
            <a:stretch>
              <a:fillRect/>
            </a:stretch>
          </p:blipFill>
          <p:spPr>
            <a:xfrm>
              <a:off x="6230078" y="4126592"/>
              <a:ext cx="940374" cy="940374"/>
            </a:xfrm>
            <a:prstGeom prst="rect">
              <a:avLst/>
            </a:prstGeom>
          </p:spPr>
        </p:pic>
      </p:grpSp>
      <p:grpSp>
        <p:nvGrpSpPr>
          <p:cNvPr id="39" name="Group 38"/>
          <p:cNvGrpSpPr/>
          <p:nvPr/>
        </p:nvGrpSpPr>
        <p:grpSpPr>
          <a:xfrm>
            <a:off x="5585060" y="1457365"/>
            <a:ext cx="1376785" cy="3800088"/>
            <a:chOff x="3951101" y="-5759"/>
            <a:chExt cx="1835713" cy="5066784"/>
          </a:xfrm>
        </p:grpSpPr>
        <p:sp>
          <p:nvSpPr>
            <p:cNvPr id="40" name="TextBox 39"/>
            <p:cNvSpPr txBox="1"/>
            <p:nvPr/>
          </p:nvSpPr>
          <p:spPr>
            <a:xfrm>
              <a:off x="4567918" y="-5759"/>
              <a:ext cx="720711" cy="400109"/>
            </a:xfrm>
            <a:prstGeom prst="rect">
              <a:avLst/>
            </a:prstGeom>
            <a:noFill/>
          </p:spPr>
          <p:txBody>
            <a:bodyPr wrap="none" rtlCol="0">
              <a:spAutoFit/>
            </a:bodyPr>
            <a:lstStyle/>
            <a:p>
              <a:r>
                <a:rPr lang="en-US" sz="1350" b="1" dirty="0">
                  <a:latin typeface="Helvetica"/>
                  <a:cs typeface="Helvetica"/>
                </a:rPr>
                <a:t>Link</a:t>
              </a:r>
            </a:p>
          </p:txBody>
        </p:sp>
        <p:pic>
          <p:nvPicPr>
            <p:cNvPr id="41" name="Picture 40"/>
            <p:cNvPicPr>
              <a:picLocks noChangeAspect="1"/>
            </p:cNvPicPr>
            <p:nvPr/>
          </p:nvPicPr>
          <p:blipFill>
            <a:blip r:embed="rId9"/>
            <a:stretch>
              <a:fillRect/>
            </a:stretch>
          </p:blipFill>
          <p:spPr>
            <a:xfrm>
              <a:off x="3951101" y="332668"/>
              <a:ext cx="1835713" cy="1845031"/>
            </a:xfrm>
            <a:prstGeom prst="rect">
              <a:avLst/>
            </a:prstGeom>
          </p:spPr>
        </p:pic>
        <p:pic>
          <p:nvPicPr>
            <p:cNvPr id="42" name="Picture 41"/>
            <p:cNvPicPr>
              <a:picLocks noChangeAspect="1"/>
            </p:cNvPicPr>
            <p:nvPr/>
          </p:nvPicPr>
          <p:blipFill>
            <a:blip r:embed="rId9"/>
            <a:stretch>
              <a:fillRect/>
            </a:stretch>
          </p:blipFill>
          <p:spPr>
            <a:xfrm>
              <a:off x="3951101" y="2177699"/>
              <a:ext cx="1835713" cy="1845031"/>
            </a:xfrm>
            <a:prstGeom prst="rect">
              <a:avLst/>
            </a:prstGeom>
          </p:spPr>
        </p:pic>
        <p:pic>
          <p:nvPicPr>
            <p:cNvPr id="43" name="Picture 42"/>
            <p:cNvPicPr>
              <a:picLocks noChangeAspect="1"/>
            </p:cNvPicPr>
            <p:nvPr/>
          </p:nvPicPr>
          <p:blipFill rotWithShape="1">
            <a:blip r:embed="rId9"/>
            <a:srcRect b="43725"/>
            <a:stretch/>
          </p:blipFill>
          <p:spPr>
            <a:xfrm>
              <a:off x="3951101" y="4022731"/>
              <a:ext cx="1835713" cy="1038294"/>
            </a:xfrm>
            <a:prstGeom prst="rect">
              <a:avLst/>
            </a:prstGeom>
          </p:spPr>
        </p:pic>
      </p:grpSp>
      <p:grpSp>
        <p:nvGrpSpPr>
          <p:cNvPr id="44" name="Group 43"/>
          <p:cNvGrpSpPr/>
          <p:nvPr/>
        </p:nvGrpSpPr>
        <p:grpSpPr>
          <a:xfrm>
            <a:off x="5359920" y="3153030"/>
            <a:ext cx="1899860" cy="1899860"/>
            <a:chOff x="3650917" y="2255128"/>
            <a:chExt cx="2533146" cy="2533146"/>
          </a:xfrm>
        </p:grpSpPr>
        <p:sp>
          <p:nvSpPr>
            <p:cNvPr id="45" name="Oval 44"/>
            <p:cNvSpPr/>
            <p:nvPr/>
          </p:nvSpPr>
          <p:spPr>
            <a:xfrm>
              <a:off x="4196417" y="2875720"/>
              <a:ext cx="1381020" cy="13810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6" name="Picture 45"/>
            <p:cNvPicPr>
              <a:picLocks noChangeAspect="1"/>
            </p:cNvPicPr>
            <p:nvPr/>
          </p:nvPicPr>
          <p:blipFill>
            <a:blip r:embed="rId10"/>
            <a:stretch>
              <a:fillRect/>
            </a:stretch>
          </p:blipFill>
          <p:spPr>
            <a:xfrm>
              <a:off x="3650917" y="2255128"/>
              <a:ext cx="2533146" cy="2533146"/>
            </a:xfrm>
            <a:prstGeom prst="rect">
              <a:avLst/>
            </a:prstGeom>
          </p:spPr>
        </p:pic>
      </p:grpSp>
      <p:grpSp>
        <p:nvGrpSpPr>
          <p:cNvPr id="47" name="Group 46"/>
          <p:cNvGrpSpPr/>
          <p:nvPr/>
        </p:nvGrpSpPr>
        <p:grpSpPr>
          <a:xfrm>
            <a:off x="8354832" y="1480321"/>
            <a:ext cx="1136799" cy="3792840"/>
            <a:chOff x="7644131" y="24847"/>
            <a:chExt cx="1515732" cy="5057121"/>
          </a:xfrm>
        </p:grpSpPr>
        <p:pic>
          <p:nvPicPr>
            <p:cNvPr id="48" name="Picture 47"/>
            <p:cNvPicPr>
              <a:picLocks noChangeAspect="1"/>
            </p:cNvPicPr>
            <p:nvPr/>
          </p:nvPicPr>
          <p:blipFill>
            <a:blip r:embed="rId11"/>
            <a:stretch>
              <a:fillRect/>
            </a:stretch>
          </p:blipFill>
          <p:spPr>
            <a:xfrm>
              <a:off x="7694931" y="2386365"/>
              <a:ext cx="788669" cy="266756"/>
            </a:xfrm>
            <a:prstGeom prst="rect">
              <a:avLst/>
            </a:prstGeom>
          </p:spPr>
        </p:pic>
        <p:sp>
          <p:nvSpPr>
            <p:cNvPr id="49" name="TextBox 48"/>
            <p:cNvSpPr txBox="1"/>
            <p:nvPr/>
          </p:nvSpPr>
          <p:spPr>
            <a:xfrm>
              <a:off x="7764092" y="24847"/>
              <a:ext cx="1297790" cy="400109"/>
            </a:xfrm>
            <a:prstGeom prst="rect">
              <a:avLst/>
            </a:prstGeom>
            <a:noFill/>
          </p:spPr>
          <p:txBody>
            <a:bodyPr wrap="none" rtlCol="0">
              <a:spAutoFit/>
            </a:bodyPr>
            <a:lstStyle/>
            <a:p>
              <a:r>
                <a:rPr lang="en-US" sz="1350" b="1" dirty="0">
                  <a:latin typeface="Helvetica"/>
                  <a:cs typeface="Helvetica"/>
                </a:rPr>
                <a:t>Consume</a:t>
              </a:r>
            </a:p>
          </p:txBody>
        </p:sp>
        <p:pic>
          <p:nvPicPr>
            <p:cNvPr id="50" name="Picture 49"/>
            <p:cNvPicPr>
              <a:picLocks noChangeAspect="1"/>
            </p:cNvPicPr>
            <p:nvPr/>
          </p:nvPicPr>
          <p:blipFill>
            <a:blip r:embed="rId12"/>
            <a:stretch>
              <a:fillRect/>
            </a:stretch>
          </p:blipFill>
          <p:spPr>
            <a:xfrm>
              <a:off x="8345926" y="2653121"/>
              <a:ext cx="789778" cy="298601"/>
            </a:xfrm>
            <a:prstGeom prst="rect">
              <a:avLst/>
            </a:prstGeom>
          </p:spPr>
        </p:pic>
        <p:pic>
          <p:nvPicPr>
            <p:cNvPr id="51" name="Picture 50"/>
            <p:cNvPicPr>
              <a:picLocks noChangeAspect="1"/>
            </p:cNvPicPr>
            <p:nvPr/>
          </p:nvPicPr>
          <p:blipFill>
            <a:blip r:embed="rId13"/>
            <a:stretch>
              <a:fillRect/>
            </a:stretch>
          </p:blipFill>
          <p:spPr>
            <a:xfrm>
              <a:off x="7694931" y="2909295"/>
              <a:ext cx="752816" cy="293577"/>
            </a:xfrm>
            <a:prstGeom prst="rect">
              <a:avLst/>
            </a:prstGeom>
          </p:spPr>
        </p:pic>
        <p:pic>
          <p:nvPicPr>
            <p:cNvPr id="52" name="Picture 51"/>
            <p:cNvPicPr>
              <a:picLocks noChangeAspect="1"/>
            </p:cNvPicPr>
            <p:nvPr/>
          </p:nvPicPr>
          <p:blipFill>
            <a:blip r:embed="rId14"/>
            <a:stretch>
              <a:fillRect/>
            </a:stretch>
          </p:blipFill>
          <p:spPr>
            <a:xfrm>
              <a:off x="8345926" y="3202872"/>
              <a:ext cx="789778" cy="294822"/>
            </a:xfrm>
            <a:prstGeom prst="rect">
              <a:avLst/>
            </a:prstGeom>
          </p:spPr>
        </p:pic>
        <p:pic>
          <p:nvPicPr>
            <p:cNvPr id="53" name="Picture 52"/>
            <p:cNvPicPr>
              <a:picLocks noChangeAspect="1"/>
            </p:cNvPicPr>
            <p:nvPr/>
          </p:nvPicPr>
          <p:blipFill>
            <a:blip r:embed="rId15"/>
            <a:stretch>
              <a:fillRect/>
            </a:stretch>
          </p:blipFill>
          <p:spPr>
            <a:xfrm>
              <a:off x="7906404" y="418295"/>
              <a:ext cx="991979" cy="978811"/>
            </a:xfrm>
            <a:prstGeom prst="rect">
              <a:avLst/>
            </a:prstGeom>
          </p:spPr>
        </p:pic>
        <p:sp>
          <p:nvSpPr>
            <p:cNvPr id="54" name="TextBox 53"/>
            <p:cNvSpPr txBox="1"/>
            <p:nvPr/>
          </p:nvSpPr>
          <p:spPr>
            <a:xfrm>
              <a:off x="7644131" y="1347656"/>
              <a:ext cx="1240510" cy="1107996"/>
            </a:xfrm>
            <a:prstGeom prst="rect">
              <a:avLst/>
            </a:prstGeom>
            <a:noFill/>
          </p:spPr>
          <p:txBody>
            <a:bodyPr wrap="none" rtlCol="0">
              <a:spAutoFit/>
            </a:bodyPr>
            <a:lstStyle/>
            <a:p>
              <a:r>
                <a:rPr lang="en-US" sz="1200" b="1" dirty="0">
                  <a:latin typeface="Helvetica"/>
                  <a:cs typeface="Helvetica"/>
                </a:rPr>
                <a:t>Organic</a:t>
              </a:r>
            </a:p>
            <a:p>
              <a:pPr marL="214313" indent="-214313">
                <a:buFont typeface="Arial"/>
                <a:buChar char="•"/>
              </a:pPr>
              <a:r>
                <a:rPr lang="en-US" sz="1200" dirty="0">
                  <a:latin typeface="Helvetica"/>
                  <a:cs typeface="Helvetica"/>
                </a:rPr>
                <a:t>Search</a:t>
              </a:r>
            </a:p>
            <a:p>
              <a:pPr marL="214313" indent="-214313">
                <a:buFont typeface="Arial"/>
                <a:buChar char="•"/>
              </a:pPr>
              <a:r>
                <a:rPr lang="en-US" sz="1200" dirty="0">
                  <a:latin typeface="Helvetica"/>
                  <a:cs typeface="Helvetica"/>
                </a:rPr>
                <a:t>Social</a:t>
              </a:r>
            </a:p>
            <a:p>
              <a:pPr marL="214313" indent="-214313">
                <a:buFont typeface="Arial"/>
                <a:buChar char="•"/>
              </a:pPr>
              <a:r>
                <a:rPr lang="en-US" sz="1200" dirty="0">
                  <a:latin typeface="Helvetica"/>
                  <a:cs typeface="Helvetica"/>
                </a:rPr>
                <a:t>Harvest</a:t>
              </a:r>
            </a:p>
          </p:txBody>
        </p:sp>
        <p:sp>
          <p:nvSpPr>
            <p:cNvPr id="55" name="TextBox 54"/>
            <p:cNvSpPr txBox="1"/>
            <p:nvPr/>
          </p:nvSpPr>
          <p:spPr>
            <a:xfrm>
              <a:off x="7694931" y="3727751"/>
              <a:ext cx="1464932" cy="1354217"/>
            </a:xfrm>
            <a:prstGeom prst="rect">
              <a:avLst/>
            </a:prstGeom>
            <a:noFill/>
          </p:spPr>
          <p:txBody>
            <a:bodyPr wrap="none" rtlCol="0">
              <a:spAutoFit/>
            </a:bodyPr>
            <a:lstStyle/>
            <a:p>
              <a:r>
                <a:rPr lang="en-US" sz="1200" b="1" dirty="0">
                  <a:latin typeface="Helvetica"/>
                  <a:cs typeface="Helvetica"/>
                </a:rPr>
                <a:t>Direct</a:t>
              </a:r>
            </a:p>
            <a:p>
              <a:pPr marL="214313" indent="-214313">
                <a:buFont typeface="Arial"/>
                <a:buChar char="•"/>
              </a:pPr>
              <a:r>
                <a:rPr lang="en-US" sz="1200" dirty="0">
                  <a:latin typeface="Helvetica"/>
                  <a:cs typeface="Helvetica"/>
                </a:rPr>
                <a:t>In Library</a:t>
              </a:r>
            </a:p>
            <a:p>
              <a:pPr marL="214313" indent="-214313">
                <a:buFont typeface="Arial"/>
                <a:buChar char="•"/>
              </a:pPr>
              <a:r>
                <a:rPr lang="en-US" sz="1200" dirty="0">
                  <a:latin typeface="Helvetica"/>
                  <a:cs typeface="Helvetica"/>
                </a:rPr>
                <a:t>3</a:t>
              </a:r>
              <a:r>
                <a:rPr lang="en-US" sz="1200" baseline="30000" dirty="0">
                  <a:latin typeface="Helvetica"/>
                  <a:cs typeface="Helvetica"/>
                </a:rPr>
                <a:t>rd</a:t>
              </a:r>
              <a:r>
                <a:rPr lang="en-US" sz="1200" dirty="0">
                  <a:latin typeface="Helvetica"/>
                  <a:cs typeface="Helvetica"/>
                </a:rPr>
                <a:t> Parties</a:t>
              </a:r>
            </a:p>
            <a:p>
              <a:pPr marL="214313" indent="-214313">
                <a:buFont typeface="Arial"/>
                <a:buChar char="•"/>
              </a:pPr>
              <a:r>
                <a:rPr lang="en-US" sz="1200" dirty="0">
                  <a:latin typeface="Helvetica"/>
                  <a:cs typeface="Helvetica"/>
                </a:rPr>
                <a:t>Apps</a:t>
              </a:r>
            </a:p>
            <a:p>
              <a:pPr marL="214313" indent="-214313">
                <a:buFont typeface="Arial"/>
                <a:buChar char="•"/>
              </a:pPr>
              <a:r>
                <a:rPr lang="en-US" sz="1200" dirty="0">
                  <a:latin typeface="Helvetica"/>
                  <a:cs typeface="Helvetica"/>
                </a:rPr>
                <a:t>Gadgets</a:t>
              </a:r>
            </a:p>
          </p:txBody>
        </p:sp>
      </p:grpSp>
    </p:spTree>
    <p:extLst>
      <p:ext uri="{BB962C8B-B14F-4D97-AF65-F5344CB8AC3E}">
        <p14:creationId xmlns:p14="http://schemas.microsoft.com/office/powerpoint/2010/main" val="3356713215"/>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venir Heavy"/>
                <a:cs typeface="Avenir Heavy"/>
              </a:rPr>
              <a:t>Timeline of events</a:t>
            </a:r>
          </a:p>
        </p:txBody>
      </p:sp>
    </p:spTree>
    <p:extLst>
      <p:ext uri="{BB962C8B-B14F-4D97-AF65-F5344CB8AC3E}">
        <p14:creationId xmlns:p14="http://schemas.microsoft.com/office/powerpoint/2010/main" val="2133267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B497-2CA8-423C-AFB7-980ED2903D5F}"/>
              </a:ext>
            </a:extLst>
          </p:cNvPr>
          <p:cNvSpPr>
            <a:spLocks noGrp="1"/>
          </p:cNvSpPr>
          <p:nvPr>
            <p:ph type="title"/>
          </p:nvPr>
        </p:nvSpPr>
        <p:spPr/>
        <p:txBody>
          <a:bodyPr/>
          <a:lstStyle/>
          <a:p>
            <a:r>
              <a:rPr lang="en-US" dirty="0"/>
              <a:t>In the beginning-2011– Semantic web</a:t>
            </a:r>
          </a:p>
        </p:txBody>
      </p:sp>
      <p:sp>
        <p:nvSpPr>
          <p:cNvPr id="3" name="Content Placeholder 2">
            <a:extLst>
              <a:ext uri="{FF2B5EF4-FFF2-40B4-BE49-F238E27FC236}">
                <a16:creationId xmlns:a16="http://schemas.microsoft.com/office/drawing/2014/main" id="{BFC81D84-B0DB-4C1F-B1D1-78ACE1619456}"/>
              </a:ext>
            </a:extLst>
          </p:cNvPr>
          <p:cNvSpPr>
            <a:spLocks noGrp="1"/>
          </p:cNvSpPr>
          <p:nvPr>
            <p:ph idx="1"/>
          </p:nvPr>
        </p:nvSpPr>
        <p:spPr/>
        <p:txBody>
          <a:bodyPr>
            <a:normAutofit/>
          </a:bodyPr>
          <a:lstStyle/>
          <a:p>
            <a:r>
              <a:rPr lang="en-US" sz="3200" dirty="0"/>
              <a:t>Listserv discussion, “Have people heard of this?”  Should we look into it?</a:t>
            </a:r>
          </a:p>
          <a:p>
            <a:r>
              <a:rPr lang="en-US" sz="3200" dirty="0"/>
              <a:t>Webinar- ALCTS: Linked Library Data March 2011Linked Library Data: Tuning Library Metadata for the Semantic Web, with Corey Harper” </a:t>
            </a:r>
          </a:p>
          <a:p>
            <a:r>
              <a:rPr lang="en-US" sz="3200" dirty="0"/>
              <a:t>Set up </a:t>
            </a:r>
            <a:r>
              <a:rPr lang="en-US" sz="3200" dirty="0" err="1"/>
              <a:t>Ebsco</a:t>
            </a:r>
            <a:r>
              <a:rPr lang="en-US" sz="3200" dirty="0"/>
              <a:t> Alert - wait</a:t>
            </a:r>
          </a:p>
        </p:txBody>
      </p:sp>
    </p:spTree>
    <p:extLst>
      <p:ext uri="{BB962C8B-B14F-4D97-AF65-F5344CB8AC3E}">
        <p14:creationId xmlns:p14="http://schemas.microsoft.com/office/powerpoint/2010/main" val="811243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7C33-871F-4391-9200-A2BCE625E692}"/>
              </a:ext>
            </a:extLst>
          </p:cNvPr>
          <p:cNvSpPr>
            <a:spLocks noGrp="1"/>
          </p:cNvSpPr>
          <p:nvPr>
            <p:ph type="title"/>
          </p:nvPr>
        </p:nvSpPr>
        <p:spPr/>
        <p:txBody>
          <a:bodyPr/>
          <a:lstStyle/>
          <a:p>
            <a:r>
              <a:rPr lang="en-US" dirty="0"/>
              <a:t>2015 – Things start to heat up</a:t>
            </a:r>
          </a:p>
        </p:txBody>
      </p:sp>
      <p:sp>
        <p:nvSpPr>
          <p:cNvPr id="3" name="Content Placeholder 2">
            <a:extLst>
              <a:ext uri="{FF2B5EF4-FFF2-40B4-BE49-F238E27FC236}">
                <a16:creationId xmlns:a16="http://schemas.microsoft.com/office/drawing/2014/main" id="{D6081CF8-4F75-42B0-AACE-3332121B4FD0}"/>
              </a:ext>
            </a:extLst>
          </p:cNvPr>
          <p:cNvSpPr>
            <a:spLocks noGrp="1"/>
          </p:cNvSpPr>
          <p:nvPr>
            <p:ph idx="1"/>
          </p:nvPr>
        </p:nvSpPr>
        <p:spPr/>
        <p:txBody>
          <a:bodyPr>
            <a:normAutofit/>
          </a:bodyPr>
          <a:lstStyle/>
          <a:p>
            <a:r>
              <a:rPr lang="en-US" dirty="0"/>
              <a:t>GMILCS System Administrator attended promising ILS conference sessions.</a:t>
            </a:r>
          </a:p>
          <a:p>
            <a:r>
              <a:rPr lang="en-US" dirty="0"/>
              <a:t>Directors, too, returned from PLA enthusiastic about linked data.</a:t>
            </a:r>
          </a:p>
          <a:p>
            <a:r>
              <a:rPr lang="en-US" dirty="0"/>
              <a:t>Enrolled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pPr lvl="1"/>
            <a:endParaRPr lang="en-US" dirty="0"/>
          </a:p>
        </p:txBody>
      </p:sp>
    </p:spTree>
    <p:extLst>
      <p:ext uri="{BB962C8B-B14F-4D97-AF65-F5344CB8AC3E}">
        <p14:creationId xmlns:p14="http://schemas.microsoft.com/office/powerpoint/2010/main" val="4043490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DE6A-D7F9-4D31-B26C-6A30E200CAE2}"/>
              </a:ext>
            </a:extLst>
          </p:cNvPr>
          <p:cNvSpPr>
            <a:spLocks noGrp="1"/>
          </p:cNvSpPr>
          <p:nvPr>
            <p:ph type="title"/>
          </p:nvPr>
        </p:nvSpPr>
        <p:spPr/>
        <p:txBody>
          <a:bodyPr/>
          <a:lstStyle/>
          <a:p>
            <a:r>
              <a:rPr lang="en-US" dirty="0"/>
              <a:t>2016 – Things started to cool down</a:t>
            </a:r>
          </a:p>
        </p:txBody>
      </p:sp>
      <p:sp>
        <p:nvSpPr>
          <p:cNvPr id="3" name="Content Placeholder 2">
            <a:extLst>
              <a:ext uri="{FF2B5EF4-FFF2-40B4-BE49-F238E27FC236}">
                <a16:creationId xmlns:a16="http://schemas.microsoft.com/office/drawing/2014/main" id="{9AE87735-C284-4CF5-A2B8-8DAB58F0EAB8}"/>
              </a:ext>
            </a:extLst>
          </p:cNvPr>
          <p:cNvSpPr>
            <a:spLocks noGrp="1"/>
          </p:cNvSpPr>
          <p:nvPr>
            <p:ph idx="1"/>
          </p:nvPr>
        </p:nvSpPr>
        <p:spPr/>
        <p:txBody>
          <a:bodyPr>
            <a:normAutofit/>
          </a:bodyPr>
          <a:lstStyle/>
          <a:p>
            <a:pPr marL="0" indent="0">
              <a:buNone/>
            </a:pPr>
            <a:r>
              <a:rPr lang="en-US" sz="3200" dirty="0"/>
              <a:t>Expectations unclear.</a:t>
            </a:r>
          </a:p>
          <a:p>
            <a:pPr marL="0" indent="0">
              <a:buNone/>
            </a:pPr>
            <a:r>
              <a:rPr lang="en-US" sz="3200" dirty="0"/>
              <a:t>Results difficult to measure.</a:t>
            </a:r>
          </a:p>
          <a:p>
            <a:pPr marL="0" indent="0">
              <a:buNone/>
            </a:pPr>
            <a:r>
              <a:rPr lang="en-US" sz="3200" dirty="0"/>
              <a:t>Asked to keep an eye on developments.</a:t>
            </a:r>
          </a:p>
        </p:txBody>
      </p:sp>
    </p:spTree>
    <p:extLst>
      <p:ext uri="{BB962C8B-B14F-4D97-AF65-F5344CB8AC3E}">
        <p14:creationId xmlns:p14="http://schemas.microsoft.com/office/powerpoint/2010/main" val="309634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C4EF-052F-43BF-87A7-F030DC639CF7}"/>
              </a:ext>
            </a:extLst>
          </p:cNvPr>
          <p:cNvSpPr>
            <a:spLocks noGrp="1"/>
          </p:cNvSpPr>
          <p:nvPr>
            <p:ph type="title"/>
          </p:nvPr>
        </p:nvSpPr>
        <p:spPr/>
        <p:txBody>
          <a:bodyPr/>
          <a:lstStyle/>
          <a:p>
            <a:r>
              <a:rPr lang="en-US" dirty="0"/>
              <a:t>2017 – Things start getting warm again</a:t>
            </a:r>
          </a:p>
        </p:txBody>
      </p:sp>
      <p:pic>
        <p:nvPicPr>
          <p:cNvPr id="7" name="Content Placeholder 6" descr="A screenshot of a cell phone&#10;&#10;Description automatically generated">
            <a:extLst>
              <a:ext uri="{FF2B5EF4-FFF2-40B4-BE49-F238E27FC236}">
                <a16:creationId xmlns:a16="http://schemas.microsoft.com/office/drawing/2014/main" id="{5A5AFE1E-23C8-4CDD-83DF-745DC4370F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2122" y="822325"/>
            <a:ext cx="3504244" cy="5184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84212CDF-976E-4029-9F11-1063C936808D}"/>
              </a:ext>
            </a:extLst>
          </p:cNvPr>
          <p:cNvSpPr>
            <a:spLocks noGrp="1"/>
          </p:cNvSpPr>
          <p:nvPr>
            <p:ph type="body" sz="half" idx="2"/>
          </p:nvPr>
        </p:nvSpPr>
        <p:spPr/>
        <p:txBody>
          <a:bodyPr>
            <a:normAutofit lnSpcReduction="10000"/>
          </a:bodyPr>
          <a:lstStyle/>
          <a:p>
            <a:r>
              <a:rPr lang="en-US" sz="2400" dirty="0"/>
              <a:t>IUG 2017 presenters showed early adopters good results:</a:t>
            </a:r>
          </a:p>
          <a:p>
            <a:pPr marL="285750" indent="-285750">
              <a:buFont typeface="Arial" panose="020B0604020202020204" pitchFamily="34" charset="0"/>
              <a:buChar char="•"/>
            </a:pPr>
            <a:r>
              <a:rPr lang="en-US" sz="2400" dirty="0"/>
              <a:t>Google introduced borrow-ability in Knowledge Panels (Overdrive) late 2017.</a:t>
            </a:r>
          </a:p>
          <a:p>
            <a:pPr marL="285750" indent="-285750">
              <a:buFont typeface="Arial" panose="020B0604020202020204" pitchFamily="34" charset="0"/>
              <a:buChar char="•"/>
            </a:pPr>
            <a:r>
              <a:rPr lang="en-US" sz="2400" dirty="0"/>
              <a:t>Social media links working.</a:t>
            </a:r>
          </a:p>
          <a:p>
            <a:pPr marL="285750" indent="-285750">
              <a:buFont typeface="Arial" panose="020B0604020202020204" pitchFamily="34" charset="0"/>
              <a:buChar char="•"/>
            </a:pPr>
            <a:r>
              <a:rPr lang="en-US" sz="2400" dirty="0"/>
              <a:t>Native search results from community members. </a:t>
            </a:r>
          </a:p>
          <a:p>
            <a:pPr marL="285750" indent="-285750">
              <a:buFont typeface="Arial" panose="020B0604020202020204" pitchFamily="34" charset="0"/>
              <a:buChar char="•"/>
            </a:pPr>
            <a:r>
              <a:rPr lang="en-US" sz="2400" dirty="0"/>
              <a:t>Back to the Board - YES</a:t>
            </a:r>
          </a:p>
        </p:txBody>
      </p:sp>
    </p:spTree>
    <p:extLst>
      <p:ext uri="{BB962C8B-B14F-4D97-AF65-F5344CB8AC3E}">
        <p14:creationId xmlns:p14="http://schemas.microsoft.com/office/powerpoint/2010/main" val="1133548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9883A0-4669-45CA-B433-800E46B4D0B1}"/>
              </a:ext>
            </a:extLst>
          </p:cNvPr>
          <p:cNvSpPr>
            <a:spLocks noGrp="1"/>
          </p:cNvSpPr>
          <p:nvPr>
            <p:ph type="title"/>
          </p:nvPr>
        </p:nvSpPr>
        <p:spPr/>
        <p:txBody>
          <a:bodyPr/>
          <a:lstStyle/>
          <a:p>
            <a:r>
              <a:rPr lang="en-US" dirty="0"/>
              <a:t>We signed up!</a:t>
            </a:r>
          </a:p>
        </p:txBody>
      </p:sp>
    </p:spTree>
    <p:extLst>
      <p:ext uri="{BB962C8B-B14F-4D97-AF65-F5344CB8AC3E}">
        <p14:creationId xmlns:p14="http://schemas.microsoft.com/office/powerpoint/2010/main" val="606607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8DD6-3705-40D0-B579-332E15D41F0A}"/>
              </a:ext>
            </a:extLst>
          </p:cNvPr>
          <p:cNvSpPr>
            <a:spLocks noGrp="1"/>
          </p:cNvSpPr>
          <p:nvPr>
            <p:ph type="title"/>
          </p:nvPr>
        </p:nvSpPr>
        <p:spPr/>
        <p:txBody>
          <a:bodyPr/>
          <a:lstStyle/>
          <a:p>
            <a:r>
              <a:rPr lang="en-US" dirty="0"/>
              <a:t>Early 2018 – publication preparations</a:t>
            </a:r>
          </a:p>
        </p:txBody>
      </p:sp>
      <p:pic>
        <p:nvPicPr>
          <p:cNvPr id="6" name="Content Placeholder 5" descr="A close up of text on a white background&#10;&#10;Description automatically generated">
            <a:extLst>
              <a:ext uri="{FF2B5EF4-FFF2-40B4-BE49-F238E27FC236}">
                <a16:creationId xmlns:a16="http://schemas.microsoft.com/office/drawing/2014/main" id="{935C4162-E8D9-4F5B-816D-6D059A5790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77959" y="822325"/>
            <a:ext cx="4352569" cy="5184775"/>
          </a:xfrm>
        </p:spPr>
      </p:pic>
      <p:sp>
        <p:nvSpPr>
          <p:cNvPr id="4" name="Text Placeholder 3">
            <a:extLst>
              <a:ext uri="{FF2B5EF4-FFF2-40B4-BE49-F238E27FC236}">
                <a16:creationId xmlns:a16="http://schemas.microsoft.com/office/drawing/2014/main" id="{FC05569F-767A-425D-9D3A-A141BC0244DD}"/>
              </a:ext>
            </a:extLst>
          </p:cNvPr>
          <p:cNvSpPr>
            <a:spLocks noGrp="1"/>
          </p:cNvSpPr>
          <p:nvPr>
            <p:ph type="body" sz="half" idx="2"/>
          </p:nvPr>
        </p:nvSpPr>
        <p:spPr/>
        <p:txBody>
          <a:bodyPr/>
          <a:lstStyle/>
          <a:p>
            <a:pPr marL="457200" indent="-457200">
              <a:buFont typeface="Arial" panose="020B0604020202020204" pitchFamily="34" charset="0"/>
              <a:buChar char="•"/>
            </a:pPr>
            <a:r>
              <a:rPr lang="en-US" sz="2800" dirty="0"/>
              <a:t>Reviewed data export profiles.</a:t>
            </a:r>
          </a:p>
          <a:p>
            <a:pPr marL="457200" indent="-457200">
              <a:buFont typeface="Arial" panose="020B0604020202020204" pitchFamily="34" charset="0"/>
              <a:buChar char="•"/>
            </a:pPr>
            <a:r>
              <a:rPr lang="en-US" sz="2800" dirty="0"/>
              <a:t>Publish as individual libraries over all GMILCS.</a:t>
            </a:r>
          </a:p>
          <a:p>
            <a:pPr marL="457200" indent="-457200">
              <a:buFont typeface="Arial" panose="020B0604020202020204" pitchFamily="34" charset="0"/>
              <a:buChar char="•"/>
            </a:pPr>
            <a:r>
              <a:rPr lang="en-US" sz="2800" dirty="0"/>
              <a:t>Learned more about the mechanics.</a:t>
            </a:r>
          </a:p>
          <a:p>
            <a:endParaRPr lang="en-US" dirty="0"/>
          </a:p>
          <a:p>
            <a:endParaRPr lang="en-US" dirty="0"/>
          </a:p>
        </p:txBody>
      </p:sp>
    </p:spTree>
    <p:extLst>
      <p:ext uri="{BB962C8B-B14F-4D97-AF65-F5344CB8AC3E}">
        <p14:creationId xmlns:p14="http://schemas.microsoft.com/office/powerpoint/2010/main" val="266326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58E2-7769-42DC-8DE7-483F8BD6AC6F}"/>
              </a:ext>
            </a:extLst>
          </p:cNvPr>
          <p:cNvSpPr>
            <a:spLocks noGrp="1"/>
          </p:cNvSpPr>
          <p:nvPr>
            <p:ph type="title"/>
          </p:nvPr>
        </p:nvSpPr>
        <p:spPr/>
        <p:txBody>
          <a:bodyPr/>
          <a:lstStyle/>
          <a:p>
            <a:r>
              <a:rPr lang="en-US" dirty="0"/>
              <a:t>Kevin French</a:t>
            </a:r>
          </a:p>
        </p:txBody>
      </p:sp>
      <p:sp>
        <p:nvSpPr>
          <p:cNvPr id="3" name="Content Placeholder 2">
            <a:extLst>
              <a:ext uri="{FF2B5EF4-FFF2-40B4-BE49-F238E27FC236}">
                <a16:creationId xmlns:a16="http://schemas.microsoft.com/office/drawing/2014/main" id="{FCE106F9-836F-4EBD-A0F3-F083C22CFB51}"/>
              </a:ext>
            </a:extLst>
          </p:cNvPr>
          <p:cNvSpPr>
            <a:spLocks noGrp="1"/>
          </p:cNvSpPr>
          <p:nvPr>
            <p:ph idx="1"/>
          </p:nvPr>
        </p:nvSpPr>
        <p:spPr/>
        <p:txBody>
          <a:bodyPr/>
          <a:lstStyle/>
          <a:p>
            <a:r>
              <a:rPr lang="en-US" sz="3200" dirty="0"/>
              <a:t>Systems Librarian for GMILCS Inc. for 10 years.</a:t>
            </a:r>
          </a:p>
          <a:p>
            <a:r>
              <a:rPr lang="en-US" sz="3200" dirty="0"/>
              <a:t>With the System Administrator maintains servers, network connections, trains staff and provides support to the GMILCS libraries.</a:t>
            </a:r>
          </a:p>
          <a:p>
            <a:r>
              <a:rPr lang="en-US" sz="3200" dirty="0">
                <a:hlinkClick r:id="rId3"/>
              </a:rPr>
              <a:t>kfrench@gmilcs.org</a:t>
            </a:r>
            <a:r>
              <a:rPr lang="en-US" sz="3200" dirty="0"/>
              <a:t> </a:t>
            </a:r>
          </a:p>
          <a:p>
            <a:endParaRPr lang="en-US" dirty="0"/>
          </a:p>
          <a:p>
            <a:endParaRPr lang="en-US" dirty="0"/>
          </a:p>
          <a:p>
            <a:endParaRPr lang="en-US" dirty="0"/>
          </a:p>
        </p:txBody>
      </p:sp>
    </p:spTree>
    <p:extLst>
      <p:ext uri="{BB962C8B-B14F-4D97-AF65-F5344CB8AC3E}">
        <p14:creationId xmlns:p14="http://schemas.microsoft.com/office/powerpoint/2010/main" val="178893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FB45-038C-465D-BA08-3A2E1B2DB024}"/>
              </a:ext>
            </a:extLst>
          </p:cNvPr>
          <p:cNvSpPr>
            <a:spLocks noGrp="1"/>
          </p:cNvSpPr>
          <p:nvPr>
            <p:ph type="title"/>
          </p:nvPr>
        </p:nvSpPr>
        <p:spPr/>
        <p:txBody>
          <a:bodyPr/>
          <a:lstStyle/>
          <a:p>
            <a:r>
              <a:rPr lang="en-US" dirty="0"/>
              <a:t>June 2018 - data published!</a:t>
            </a:r>
          </a:p>
        </p:txBody>
      </p:sp>
      <p:pic>
        <p:nvPicPr>
          <p:cNvPr id="6" name="Content Placeholder 5" descr="A close up of a map&#10;&#10;Description automatically generated">
            <a:extLst>
              <a:ext uri="{FF2B5EF4-FFF2-40B4-BE49-F238E27FC236}">
                <a16:creationId xmlns:a16="http://schemas.microsoft.com/office/drawing/2014/main" id="{F7A53B32-3826-45B7-87D7-0BA15B2F4A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703" y="822325"/>
            <a:ext cx="5159082" cy="5184775"/>
          </a:xfrm>
        </p:spPr>
      </p:pic>
      <p:sp>
        <p:nvSpPr>
          <p:cNvPr id="4" name="Text Placeholder 3">
            <a:extLst>
              <a:ext uri="{FF2B5EF4-FFF2-40B4-BE49-F238E27FC236}">
                <a16:creationId xmlns:a16="http://schemas.microsoft.com/office/drawing/2014/main" id="{1E4CE124-A30C-4B5B-B9AF-9AD674BF0A08}"/>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800" dirty="0"/>
              <a:t>Each library has a linked data site with…</a:t>
            </a:r>
          </a:p>
          <a:p>
            <a:pPr marL="742950" lvl="1" indent="-285750">
              <a:buFont typeface="Arial" panose="020B0604020202020204" pitchFamily="34" charset="0"/>
              <a:buChar char="•"/>
            </a:pPr>
            <a:r>
              <a:rPr lang="en-US" sz="2800" dirty="0"/>
              <a:t>Location map</a:t>
            </a:r>
          </a:p>
          <a:p>
            <a:pPr marL="742950" lvl="1" indent="-285750">
              <a:buFont typeface="Arial" panose="020B0604020202020204" pitchFamily="34" charset="0"/>
              <a:buChar char="•"/>
            </a:pPr>
            <a:r>
              <a:rPr lang="en-US" sz="2800" dirty="0"/>
              <a:t>Transformed data</a:t>
            </a:r>
          </a:p>
          <a:p>
            <a:pPr marL="742950" lvl="1" indent="-285750">
              <a:buFont typeface="Arial" panose="020B0604020202020204" pitchFamily="34" charset="0"/>
              <a:buChar char="•"/>
            </a:pPr>
            <a:r>
              <a:rPr lang="en-US" sz="2800" dirty="0"/>
              <a:t>Social media connections</a:t>
            </a:r>
          </a:p>
          <a:p>
            <a:pPr marL="742950" lvl="1" indent="-285750">
              <a:buFont typeface="Arial" panose="020B0604020202020204" pitchFamily="34" charset="0"/>
              <a:buChar char="•"/>
            </a:pPr>
            <a:r>
              <a:rPr lang="en-US" sz="2800" dirty="0"/>
              <a:t>Statistics</a:t>
            </a:r>
          </a:p>
          <a:p>
            <a:pPr marL="285750" indent="-285750">
              <a:buFont typeface="Arial" panose="020B0604020202020204" pitchFamily="34" charset="0"/>
              <a:buChar char="•"/>
            </a:pPr>
            <a:r>
              <a:rPr lang="en-US" sz="3200" dirty="0" err="1"/>
              <a:t>Library.link</a:t>
            </a:r>
            <a:r>
              <a:rPr lang="en-US" sz="3200" dirty="0"/>
              <a:t> to link.”library”.org</a:t>
            </a:r>
          </a:p>
        </p:txBody>
      </p:sp>
    </p:spTree>
    <p:extLst>
      <p:ext uri="{BB962C8B-B14F-4D97-AF65-F5344CB8AC3E}">
        <p14:creationId xmlns:p14="http://schemas.microsoft.com/office/powerpoint/2010/main" val="280643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1F03-10FF-4795-92AC-F408CC0C2297}"/>
              </a:ext>
            </a:extLst>
          </p:cNvPr>
          <p:cNvSpPr>
            <a:spLocks noGrp="1"/>
          </p:cNvSpPr>
          <p:nvPr>
            <p:ph type="title"/>
          </p:nvPr>
        </p:nvSpPr>
        <p:spPr/>
        <p:txBody>
          <a:bodyPr/>
          <a:lstStyle/>
          <a:p>
            <a:r>
              <a:rPr lang="en-US" dirty="0"/>
              <a:t>Problems? – a few</a:t>
            </a:r>
          </a:p>
        </p:txBody>
      </p:sp>
      <p:sp>
        <p:nvSpPr>
          <p:cNvPr id="3" name="Content Placeholder 2">
            <a:extLst>
              <a:ext uri="{FF2B5EF4-FFF2-40B4-BE49-F238E27FC236}">
                <a16:creationId xmlns:a16="http://schemas.microsoft.com/office/drawing/2014/main" id="{0CC9E629-93D2-473F-98C4-739E5864701D}"/>
              </a:ext>
            </a:extLst>
          </p:cNvPr>
          <p:cNvSpPr>
            <a:spLocks noGrp="1"/>
          </p:cNvSpPr>
          <p:nvPr>
            <p:ph idx="1"/>
          </p:nvPr>
        </p:nvSpPr>
        <p:spPr/>
        <p:txBody>
          <a:bodyPr/>
          <a:lstStyle/>
          <a:p>
            <a:pPr lvl="1"/>
            <a:r>
              <a:rPr lang="en-US" sz="2400" dirty="0"/>
              <a:t>Immediate issues</a:t>
            </a:r>
          </a:p>
          <a:p>
            <a:pPr lvl="2"/>
            <a:r>
              <a:rPr lang="en-US" sz="2400" dirty="0"/>
              <a:t>No resource entities</a:t>
            </a:r>
          </a:p>
          <a:p>
            <a:pPr lvl="2"/>
            <a:r>
              <a:rPr lang="en-US" sz="2400" dirty="0"/>
              <a:t>Not all libraries displayed</a:t>
            </a:r>
          </a:p>
          <a:p>
            <a:pPr lvl="2"/>
            <a:r>
              <a:rPr lang="en-US" sz="2400" dirty="0"/>
              <a:t>Data cleaning problems exposed</a:t>
            </a:r>
          </a:p>
          <a:p>
            <a:pPr lvl="1"/>
            <a:r>
              <a:rPr lang="en-US" sz="2400" dirty="0"/>
              <a:t>Ongoing issues</a:t>
            </a:r>
          </a:p>
          <a:p>
            <a:pPr lvl="2"/>
            <a:r>
              <a:rPr lang="en-US" sz="2400" dirty="0"/>
              <a:t>Work we do impacts linked data downstream</a:t>
            </a:r>
          </a:p>
          <a:p>
            <a:pPr lvl="1"/>
            <a:r>
              <a:rPr lang="en-US" sz="2400" dirty="0"/>
              <a:t>Despite problems</a:t>
            </a:r>
          </a:p>
          <a:p>
            <a:pPr lvl="2"/>
            <a:r>
              <a:rPr lang="en-US" sz="2400" dirty="0"/>
              <a:t>First month statistics indicate month good at 64 hits</a:t>
            </a:r>
          </a:p>
          <a:p>
            <a:pPr marL="128016" lvl="1" indent="0">
              <a:buNone/>
            </a:pPr>
            <a:endParaRPr lang="en-US" dirty="0"/>
          </a:p>
          <a:p>
            <a:endParaRPr lang="en-US" dirty="0"/>
          </a:p>
        </p:txBody>
      </p:sp>
    </p:spTree>
    <p:extLst>
      <p:ext uri="{BB962C8B-B14F-4D97-AF65-F5344CB8AC3E}">
        <p14:creationId xmlns:p14="http://schemas.microsoft.com/office/powerpoint/2010/main" val="1221995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0C21-C0D1-4103-BDE4-73ED76D0DEC8}"/>
              </a:ext>
            </a:extLst>
          </p:cNvPr>
          <p:cNvSpPr>
            <a:spLocks noGrp="1"/>
          </p:cNvSpPr>
          <p:nvPr>
            <p:ph type="title"/>
          </p:nvPr>
        </p:nvSpPr>
        <p:spPr/>
        <p:txBody>
          <a:bodyPr/>
          <a:lstStyle/>
          <a:p>
            <a:r>
              <a:rPr lang="en-US" dirty="0"/>
              <a:t>Initial 2018 search engine results</a:t>
            </a:r>
          </a:p>
        </p:txBody>
      </p:sp>
      <p:pic>
        <p:nvPicPr>
          <p:cNvPr id="5" name="Content Placeholder 4" descr="A screenshot of a cell phone&#10;&#10;Description automatically generated">
            <a:extLst>
              <a:ext uri="{FF2B5EF4-FFF2-40B4-BE49-F238E27FC236}">
                <a16:creationId xmlns:a16="http://schemas.microsoft.com/office/drawing/2014/main" id="{F45E2E28-17F6-4989-A7D3-B2435ABFB5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034" y="2286000"/>
            <a:ext cx="6842070" cy="4022725"/>
          </a:xfrm>
        </p:spPr>
      </p:pic>
    </p:spTree>
    <p:extLst>
      <p:ext uri="{BB962C8B-B14F-4D97-AF65-F5344CB8AC3E}">
        <p14:creationId xmlns:p14="http://schemas.microsoft.com/office/powerpoint/2010/main" val="410888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6176E2-D1F2-4B73-94DE-7D6FBFE09CFD}"/>
              </a:ext>
            </a:extLst>
          </p:cNvPr>
          <p:cNvSpPr>
            <a:spLocks noGrp="1"/>
          </p:cNvSpPr>
          <p:nvPr>
            <p:ph type="title"/>
          </p:nvPr>
        </p:nvSpPr>
        <p:spPr/>
        <p:txBody>
          <a:bodyPr/>
          <a:lstStyle/>
          <a:p>
            <a:r>
              <a:rPr lang="en-US" dirty="0"/>
              <a:t>Later results-Google Knowledge Panel </a:t>
            </a:r>
          </a:p>
        </p:txBody>
      </p:sp>
      <p:pic>
        <p:nvPicPr>
          <p:cNvPr id="10" name="Content Placeholder 9" descr="A screenshot of a cell phone&#10;&#10;Description automatically generated">
            <a:extLst>
              <a:ext uri="{FF2B5EF4-FFF2-40B4-BE49-F238E27FC236}">
                <a16:creationId xmlns:a16="http://schemas.microsoft.com/office/drawing/2014/main" id="{C33F68B8-2118-4D6F-A44D-DCCBA01453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2214417"/>
            <a:ext cx="5678488" cy="2400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424BF8C4-BBC8-467B-9CDA-069055C127EA}"/>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400" dirty="0"/>
              <a:t>Scheduled to appear Jan 2018 but delayed (by Google) until spring 2019. </a:t>
            </a:r>
          </a:p>
          <a:p>
            <a:pPr marL="342900" indent="-342900">
              <a:buFont typeface="Arial" panose="020B0604020202020204" pitchFamily="34" charset="0"/>
              <a:buChar char="•"/>
            </a:pPr>
            <a:r>
              <a:rPr lang="en-US" sz="2400" dirty="0"/>
              <a:t>eBooks appearing in the Google Knowledge Panels. </a:t>
            </a:r>
          </a:p>
          <a:p>
            <a:pPr marL="342900" indent="-342900">
              <a:buFont typeface="Arial" panose="020B0604020202020204" pitchFamily="34" charset="0"/>
              <a:buChar char="•"/>
            </a:pPr>
            <a:r>
              <a:rPr lang="en-US" sz="2400" dirty="0"/>
              <a:t>Unfortunately, initially, only our Manchester City Library generated results</a:t>
            </a:r>
          </a:p>
        </p:txBody>
      </p:sp>
    </p:spTree>
    <p:extLst>
      <p:ext uri="{BB962C8B-B14F-4D97-AF65-F5344CB8AC3E}">
        <p14:creationId xmlns:p14="http://schemas.microsoft.com/office/powerpoint/2010/main" val="2945982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9810-6362-42A8-B7A1-A632DE3B5FB3}"/>
              </a:ext>
            </a:extLst>
          </p:cNvPr>
          <p:cNvSpPr>
            <a:spLocks noGrp="1"/>
          </p:cNvSpPr>
          <p:nvPr>
            <p:ph type="title"/>
          </p:nvPr>
        </p:nvSpPr>
        <p:spPr/>
        <p:txBody>
          <a:bodyPr/>
          <a:lstStyle/>
          <a:p>
            <a:r>
              <a:rPr lang="en-US" dirty="0"/>
              <a:t>2018 – </a:t>
            </a:r>
            <a:r>
              <a:rPr lang="en-US" u="sng" dirty="0"/>
              <a:t>out of the box </a:t>
            </a:r>
            <a:r>
              <a:rPr lang="en-US" dirty="0"/>
              <a:t>features</a:t>
            </a:r>
          </a:p>
        </p:txBody>
      </p:sp>
      <p:pic>
        <p:nvPicPr>
          <p:cNvPr id="5" name="Content Placeholder 4" descr="A screenshot of a social media post&#10;&#10;Description automatically generated">
            <a:extLst>
              <a:ext uri="{FF2B5EF4-FFF2-40B4-BE49-F238E27FC236}">
                <a16:creationId xmlns:a16="http://schemas.microsoft.com/office/drawing/2014/main" id="{62D98F67-ECB0-41E1-BD0B-DBB98E2882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71514" y="822325"/>
            <a:ext cx="4565460" cy="5184775"/>
          </a:xfrm>
        </p:spPr>
      </p:pic>
      <p:sp>
        <p:nvSpPr>
          <p:cNvPr id="6" name="Text Placeholder 5">
            <a:extLst>
              <a:ext uri="{FF2B5EF4-FFF2-40B4-BE49-F238E27FC236}">
                <a16:creationId xmlns:a16="http://schemas.microsoft.com/office/drawing/2014/main" id="{D0A50316-9CBC-4163-8598-5677040D0BE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Social media accounts embedded in our linked data …</a:t>
            </a:r>
          </a:p>
          <a:p>
            <a:pPr marL="742950" lvl="1" indent="-285750">
              <a:buFont typeface="Arial" panose="020B0604020202020204" pitchFamily="34" charset="0"/>
              <a:buChar char="•"/>
            </a:pPr>
            <a:r>
              <a:rPr lang="en-US" sz="3200" dirty="0"/>
              <a:t>Pick a title</a:t>
            </a:r>
          </a:p>
          <a:p>
            <a:pPr marL="742950" lvl="1" indent="-285750">
              <a:buFont typeface="Arial" panose="020B0604020202020204" pitchFamily="34" charset="0"/>
              <a:buChar char="•"/>
            </a:pPr>
            <a:r>
              <a:rPr lang="en-US" sz="3200" dirty="0"/>
              <a:t>Edit the post’s text </a:t>
            </a:r>
          </a:p>
          <a:p>
            <a:pPr marL="742950" lvl="1" indent="-285750">
              <a:buFont typeface="Arial" panose="020B0604020202020204" pitchFamily="34" charset="0"/>
              <a:buChar char="•"/>
            </a:pPr>
            <a:r>
              <a:rPr lang="en-US" sz="3200" dirty="0"/>
              <a:t>Click to post</a:t>
            </a:r>
          </a:p>
        </p:txBody>
      </p:sp>
    </p:spTree>
    <p:extLst>
      <p:ext uri="{BB962C8B-B14F-4D97-AF65-F5344CB8AC3E}">
        <p14:creationId xmlns:p14="http://schemas.microsoft.com/office/powerpoint/2010/main" val="2184954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2E44-9D36-4FED-B058-44B014DA21F1}"/>
              </a:ext>
            </a:extLst>
          </p:cNvPr>
          <p:cNvSpPr>
            <a:spLocks noGrp="1"/>
          </p:cNvSpPr>
          <p:nvPr>
            <p:ph type="title"/>
          </p:nvPr>
        </p:nvSpPr>
        <p:spPr/>
        <p:txBody>
          <a:bodyPr/>
          <a:lstStyle/>
          <a:p>
            <a:r>
              <a:rPr lang="en-US" dirty="0"/>
              <a:t>2018 – </a:t>
            </a:r>
            <a:r>
              <a:rPr lang="en-US" u="sng" dirty="0"/>
              <a:t>out of the box</a:t>
            </a:r>
            <a:r>
              <a:rPr lang="en-US" dirty="0"/>
              <a:t> displays</a:t>
            </a:r>
          </a:p>
        </p:txBody>
      </p:sp>
      <p:pic>
        <p:nvPicPr>
          <p:cNvPr id="4" name="Content Placeholder 3" descr="A screenshot of a social media post&#10;&#10;Description automatically generated">
            <a:extLst>
              <a:ext uri="{FF2B5EF4-FFF2-40B4-BE49-F238E27FC236}">
                <a16:creationId xmlns:a16="http://schemas.microsoft.com/office/drawing/2014/main" id="{748E65A1-0B88-4669-A691-D0E05BC1CC9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76401" y="1905000"/>
            <a:ext cx="8743114" cy="4611828"/>
          </a:xfrm>
        </p:spPr>
      </p:pic>
    </p:spTree>
    <p:extLst>
      <p:ext uri="{BB962C8B-B14F-4D97-AF65-F5344CB8AC3E}">
        <p14:creationId xmlns:p14="http://schemas.microsoft.com/office/powerpoint/2010/main" val="3550458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0606-F598-46C6-8B3A-8BE533CD8296}"/>
              </a:ext>
            </a:extLst>
          </p:cNvPr>
          <p:cNvSpPr>
            <a:spLocks noGrp="1"/>
          </p:cNvSpPr>
          <p:nvPr>
            <p:ph type="title"/>
          </p:nvPr>
        </p:nvSpPr>
        <p:spPr/>
        <p:txBody>
          <a:bodyPr/>
          <a:lstStyle/>
          <a:p>
            <a:r>
              <a:rPr lang="en-US" dirty="0"/>
              <a:t>Initial foray into Custom displays</a:t>
            </a:r>
          </a:p>
        </p:txBody>
      </p:sp>
      <p:sp>
        <p:nvSpPr>
          <p:cNvPr id="5" name="Text Placeholder 4">
            <a:extLst>
              <a:ext uri="{FF2B5EF4-FFF2-40B4-BE49-F238E27FC236}">
                <a16:creationId xmlns:a16="http://schemas.microsoft.com/office/drawing/2014/main" id="{C79829C7-0ACE-4839-9E4E-2C4E88F4A9C4}"/>
              </a:ext>
            </a:extLst>
          </p:cNvPr>
          <p:cNvSpPr>
            <a:spLocks noGrp="1"/>
          </p:cNvSpPr>
          <p:nvPr>
            <p:ph type="body" idx="1"/>
          </p:nvPr>
        </p:nvSpPr>
        <p:spPr/>
        <p:txBody>
          <a:bodyPr/>
          <a:lstStyle/>
          <a:p>
            <a:r>
              <a:rPr lang="en-US" dirty="0"/>
              <a:t>ENTER LOCAL HEADING </a:t>
            </a:r>
          </a:p>
        </p:txBody>
      </p:sp>
      <p:pic>
        <p:nvPicPr>
          <p:cNvPr id="10" name="Content Placeholder 9">
            <a:extLst>
              <a:ext uri="{FF2B5EF4-FFF2-40B4-BE49-F238E27FC236}">
                <a16:creationId xmlns:a16="http://schemas.microsoft.com/office/drawing/2014/main" id="{9753CED9-130E-4574-AA52-EE2C33AD7E57}"/>
              </a:ext>
            </a:extLst>
          </p:cNvPr>
          <p:cNvPicPr>
            <a:picLocks noGrp="1" noChangeAspect="1"/>
          </p:cNvPicPr>
          <p:nvPr>
            <p:ph sz="half" idx="2"/>
          </p:nvPr>
        </p:nvPicPr>
        <p:blipFill>
          <a:blip r:embed="rId3"/>
          <a:stretch>
            <a:fillRect/>
          </a:stretch>
        </p:blipFill>
        <p:spPr>
          <a:xfrm>
            <a:off x="1662294" y="2967038"/>
            <a:ext cx="3477850"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Placeholder 5">
            <a:extLst>
              <a:ext uri="{FF2B5EF4-FFF2-40B4-BE49-F238E27FC236}">
                <a16:creationId xmlns:a16="http://schemas.microsoft.com/office/drawing/2014/main" id="{920B53D3-5D61-4617-9DC5-BBA78DBE5D26}"/>
              </a:ext>
            </a:extLst>
          </p:cNvPr>
          <p:cNvSpPr>
            <a:spLocks noGrp="1"/>
          </p:cNvSpPr>
          <p:nvPr>
            <p:ph type="body" sz="quarter" idx="3"/>
          </p:nvPr>
        </p:nvSpPr>
        <p:spPr/>
        <p:txBody>
          <a:bodyPr/>
          <a:lstStyle/>
          <a:p>
            <a:r>
              <a:rPr lang="en-US" dirty="0"/>
              <a:t>GATHER WITH NAVIGATOR FOR DISPLAY</a:t>
            </a:r>
          </a:p>
        </p:txBody>
      </p:sp>
      <p:pic>
        <p:nvPicPr>
          <p:cNvPr id="11" name="Content Placeholder 10">
            <a:extLst>
              <a:ext uri="{FF2B5EF4-FFF2-40B4-BE49-F238E27FC236}">
                <a16:creationId xmlns:a16="http://schemas.microsoft.com/office/drawing/2014/main" id="{DE694D15-B0E5-472C-BBE4-3EC461462908}"/>
              </a:ext>
            </a:extLst>
          </p:cNvPr>
          <p:cNvPicPr>
            <a:picLocks noGrp="1" noChangeAspect="1"/>
          </p:cNvPicPr>
          <p:nvPr>
            <p:ph sz="quarter" idx="4"/>
          </p:nvPr>
        </p:nvPicPr>
        <p:blipFill>
          <a:blip r:embed="rId4"/>
          <a:stretch>
            <a:fillRect/>
          </a:stretch>
        </p:blipFill>
        <p:spPr>
          <a:xfrm>
            <a:off x="6017788" y="2967038"/>
            <a:ext cx="4701436"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5475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BEC1BF-5E64-45CD-8C93-8BCFEA420ECB}"/>
              </a:ext>
            </a:extLst>
          </p:cNvPr>
          <p:cNvSpPr>
            <a:spLocks noGrp="1"/>
          </p:cNvSpPr>
          <p:nvPr>
            <p:ph type="title"/>
          </p:nvPr>
        </p:nvSpPr>
        <p:spPr/>
        <p:txBody>
          <a:bodyPr/>
          <a:lstStyle/>
          <a:p>
            <a:r>
              <a:rPr lang="en-US" dirty="0"/>
              <a:t>Custom picked displays</a:t>
            </a:r>
          </a:p>
        </p:txBody>
      </p:sp>
      <p:pic>
        <p:nvPicPr>
          <p:cNvPr id="4" name="Content Placeholder 3">
            <a:extLst>
              <a:ext uri="{FF2B5EF4-FFF2-40B4-BE49-F238E27FC236}">
                <a16:creationId xmlns:a16="http://schemas.microsoft.com/office/drawing/2014/main" id="{4910BFAC-D40F-46CF-A7C9-377432949B9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1023938" y="2843401"/>
            <a:ext cx="4754562" cy="2907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6">
            <a:extLst>
              <a:ext uri="{FF2B5EF4-FFF2-40B4-BE49-F238E27FC236}">
                <a16:creationId xmlns:a16="http://schemas.microsoft.com/office/drawing/2014/main" id="{853D4AC7-6995-4DBC-A68F-DC2AF3C7994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p:blipFill>
        <p:spPr>
          <a:xfrm>
            <a:off x="6724520" y="2286000"/>
            <a:ext cx="3284798"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8892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BF7C-D16E-44E5-8CB1-7A2E57A2BEB7}"/>
              </a:ext>
            </a:extLst>
          </p:cNvPr>
          <p:cNvSpPr>
            <a:spLocks noGrp="1"/>
          </p:cNvSpPr>
          <p:nvPr>
            <p:ph type="title"/>
          </p:nvPr>
        </p:nvSpPr>
        <p:spPr/>
        <p:txBody>
          <a:bodyPr/>
          <a:lstStyle/>
          <a:p>
            <a:r>
              <a:rPr lang="en-US" dirty="0"/>
              <a:t>Sept 2019-github</a:t>
            </a:r>
          </a:p>
        </p:txBody>
      </p:sp>
      <p:pic>
        <p:nvPicPr>
          <p:cNvPr id="6" name="Content Placeholder 5" descr="A screenshot of a social media post&#10;&#10;Description automatically generated">
            <a:extLst>
              <a:ext uri="{FF2B5EF4-FFF2-40B4-BE49-F238E27FC236}">
                <a16:creationId xmlns:a16="http://schemas.microsoft.com/office/drawing/2014/main" id="{F3412A71-3E18-49D2-8C53-DBA12016FD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1304816"/>
            <a:ext cx="5678488" cy="4219793"/>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19E15F96-0A9E-4264-8EF5-D0CE470D5695}"/>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GMILCS GitHub to share display code.</a:t>
            </a:r>
          </a:p>
          <a:p>
            <a:pPr marL="285750" indent="-285750">
              <a:buFont typeface="Arial" panose="020B0604020202020204" pitchFamily="34" charset="0"/>
              <a:buChar char="•"/>
            </a:pPr>
            <a:r>
              <a:rPr lang="en-US" sz="2400" dirty="0"/>
              <a:t>GMILCS GitHub Wiki contains instructions</a:t>
            </a:r>
          </a:p>
          <a:p>
            <a:pPr marL="285750" indent="-285750">
              <a:buFont typeface="Arial" panose="020B0604020202020204" pitchFamily="34" charset="0"/>
              <a:buChar char="•"/>
            </a:pPr>
            <a:r>
              <a:rPr lang="en-US" sz="2400" dirty="0"/>
              <a:t>COMING SOON - GitHub pages website with code examples, embedded video </a:t>
            </a:r>
            <a:r>
              <a:rPr lang="en-US" sz="2400" dirty="0" err="1"/>
              <a:t>etc</a:t>
            </a:r>
            <a:r>
              <a:rPr lang="en-US" sz="2400" dirty="0"/>
              <a:t>…</a:t>
            </a:r>
          </a:p>
        </p:txBody>
      </p:sp>
    </p:spTree>
    <p:extLst>
      <p:ext uri="{BB962C8B-B14F-4D97-AF65-F5344CB8AC3E}">
        <p14:creationId xmlns:p14="http://schemas.microsoft.com/office/powerpoint/2010/main" val="1732807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B937-CEF3-4231-A366-B0453BCC320F}"/>
              </a:ext>
            </a:extLst>
          </p:cNvPr>
          <p:cNvSpPr>
            <a:spLocks noGrp="1"/>
          </p:cNvSpPr>
          <p:nvPr>
            <p:ph type="title"/>
          </p:nvPr>
        </p:nvSpPr>
        <p:spPr/>
        <p:txBody>
          <a:bodyPr/>
          <a:lstStyle/>
          <a:p>
            <a:r>
              <a:rPr lang="en-US" dirty="0"/>
              <a:t>November 2019 - Google Books</a:t>
            </a:r>
          </a:p>
        </p:txBody>
      </p:sp>
      <p:pic>
        <p:nvPicPr>
          <p:cNvPr id="6" name="Content Placeholder 5">
            <a:extLst>
              <a:ext uri="{FF2B5EF4-FFF2-40B4-BE49-F238E27FC236}">
                <a16:creationId xmlns:a16="http://schemas.microsoft.com/office/drawing/2014/main" id="{A243656F-F30B-4CF0-B115-7C39BDAC42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715000" y="1960124"/>
            <a:ext cx="5678488" cy="2909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E1B86B83-D28B-4D0A-85DA-79D9CB132863}"/>
              </a:ext>
            </a:extLst>
          </p:cNvPr>
          <p:cNvSpPr>
            <a:spLocks noGrp="1"/>
          </p:cNvSpPr>
          <p:nvPr>
            <p:ph type="body" sz="half" idx="2"/>
          </p:nvPr>
        </p:nvSpPr>
        <p:spPr/>
        <p:txBody>
          <a:bodyPr>
            <a:normAutofit/>
          </a:bodyPr>
          <a:lstStyle/>
          <a:p>
            <a:r>
              <a:rPr lang="en-US" sz="2800" dirty="0"/>
              <a:t>Google completed a relaunch of Google Books introducing multiple formats, beyond eBooks. Specifically hardcover and paperback. </a:t>
            </a:r>
          </a:p>
        </p:txBody>
      </p:sp>
    </p:spTree>
    <p:extLst>
      <p:ext uri="{BB962C8B-B14F-4D97-AF65-F5344CB8AC3E}">
        <p14:creationId xmlns:p14="http://schemas.microsoft.com/office/powerpoint/2010/main" val="4180806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E1E56-3806-444D-B4EA-7BEDC7D4586D}"/>
              </a:ext>
            </a:extLst>
          </p:cNvPr>
          <p:cNvSpPr>
            <a:spLocks noGrp="1"/>
          </p:cNvSpPr>
          <p:nvPr>
            <p:ph type="title"/>
          </p:nvPr>
        </p:nvSpPr>
        <p:spPr/>
        <p:txBody>
          <a:bodyPr/>
          <a:lstStyle/>
          <a:p>
            <a:r>
              <a:rPr lang="en-US" dirty="0"/>
              <a:t>Who is GMILCS </a:t>
            </a:r>
            <a:r>
              <a:rPr lang="en-US" dirty="0" err="1"/>
              <a:t>inc.</a:t>
            </a:r>
            <a:r>
              <a:rPr lang="en-US" dirty="0"/>
              <a:t>?</a:t>
            </a:r>
          </a:p>
        </p:txBody>
      </p:sp>
      <p:sp>
        <p:nvSpPr>
          <p:cNvPr id="5" name="Content Placeholder 4">
            <a:extLst>
              <a:ext uri="{FF2B5EF4-FFF2-40B4-BE49-F238E27FC236}">
                <a16:creationId xmlns:a16="http://schemas.microsoft.com/office/drawing/2014/main" id="{77A31CBF-0700-43B6-B8D6-F8514A8AD8C8}"/>
              </a:ext>
            </a:extLst>
          </p:cNvPr>
          <p:cNvSpPr>
            <a:spLocks noGrp="1"/>
          </p:cNvSpPr>
          <p:nvPr>
            <p:ph idx="1"/>
          </p:nvPr>
        </p:nvSpPr>
        <p:spPr>
          <a:xfrm>
            <a:off x="1024128" y="1981200"/>
            <a:ext cx="9720073" cy="4328160"/>
          </a:xfrm>
        </p:spPr>
        <p:txBody>
          <a:bodyPr>
            <a:normAutofit fontScale="47500" lnSpcReduction="20000"/>
          </a:bodyPr>
          <a:lstStyle/>
          <a:p>
            <a:r>
              <a:rPr lang="en-US" sz="4200" dirty="0"/>
              <a:t>GMILCS, Inc. established in 1992</a:t>
            </a:r>
          </a:p>
          <a:p>
            <a:r>
              <a:rPr lang="en-US" sz="4200" dirty="0"/>
              <a:t>GMILCS, Inc. is a nonprofit consortium of public and academic libraries in New Hampshire.</a:t>
            </a:r>
          </a:p>
          <a:p>
            <a:r>
              <a:rPr lang="en-US" sz="4200" dirty="0"/>
              <a:t>The GMILCS, Inc. consortium serves the libraries of Amherst, Bedford, Derry, Goffstown, Hooksett, Manchester, Merrimack, Milford, Salem, Windham, and New England College.</a:t>
            </a:r>
          </a:p>
          <a:p>
            <a:r>
              <a:rPr lang="en-US" sz="4200" dirty="0"/>
              <a:t>Libraries share</a:t>
            </a:r>
          </a:p>
          <a:p>
            <a:pPr lvl="1"/>
            <a:r>
              <a:rPr lang="en-US" sz="4200" dirty="0"/>
              <a:t>Polaris ILS</a:t>
            </a:r>
          </a:p>
          <a:p>
            <a:pPr lvl="1"/>
            <a:r>
              <a:rPr lang="en-US" sz="4200" dirty="0"/>
              <a:t>Resources </a:t>
            </a:r>
          </a:p>
          <a:p>
            <a:pPr lvl="1"/>
            <a:r>
              <a:rPr lang="en-US" sz="4200" dirty="0"/>
              <a:t>Courier</a:t>
            </a:r>
          </a:p>
          <a:p>
            <a:pPr lvl="1"/>
            <a:r>
              <a:rPr lang="en-US" sz="4200" dirty="0"/>
              <a:t>Staff Experience</a:t>
            </a:r>
          </a:p>
          <a:p>
            <a:r>
              <a:rPr lang="en-US" sz="4200" dirty="0"/>
              <a:t>GMILCS History </a:t>
            </a:r>
            <a:r>
              <a:rPr lang="en-US" sz="4200" dirty="0">
                <a:hlinkClick r:id="rId3"/>
              </a:rPr>
              <a:t>https://findit.gmilcs.org/polaris/library/events.aspx?ctx=1</a:t>
            </a:r>
            <a:endParaRPr lang="en-US" sz="4200" dirty="0"/>
          </a:p>
          <a:p>
            <a:endParaRPr lang="en-US" dirty="0"/>
          </a:p>
          <a:p>
            <a:pPr marL="0" indent="0">
              <a:buNone/>
            </a:pPr>
            <a:r>
              <a:rPr lang="en-US" dirty="0"/>
              <a:t> </a:t>
            </a:r>
          </a:p>
          <a:p>
            <a:endParaRPr lang="en-US" dirty="0"/>
          </a:p>
        </p:txBody>
      </p:sp>
      <p:pic>
        <p:nvPicPr>
          <p:cNvPr id="3" name="Picture 2" descr="A drawing of a face&#10;&#10;Description automatically generated">
            <a:extLst>
              <a:ext uri="{FF2B5EF4-FFF2-40B4-BE49-F238E27FC236}">
                <a16:creationId xmlns:a16="http://schemas.microsoft.com/office/drawing/2014/main" id="{6E62649F-2FAC-4067-B27F-75A18AFD1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170878"/>
            <a:ext cx="2247900" cy="828675"/>
          </a:xfrm>
          <a:prstGeom prst="rect">
            <a:avLst/>
          </a:prstGeom>
        </p:spPr>
      </p:pic>
    </p:spTree>
    <p:extLst>
      <p:ext uri="{BB962C8B-B14F-4D97-AF65-F5344CB8AC3E}">
        <p14:creationId xmlns:p14="http://schemas.microsoft.com/office/powerpoint/2010/main" val="841907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82CF9-13D0-406F-A785-AF372ED4AE8D}"/>
              </a:ext>
            </a:extLst>
          </p:cNvPr>
          <p:cNvSpPr>
            <a:spLocks noGrp="1"/>
          </p:cNvSpPr>
          <p:nvPr>
            <p:ph type="title"/>
          </p:nvPr>
        </p:nvSpPr>
        <p:spPr/>
        <p:txBody>
          <a:bodyPr>
            <a:normAutofit/>
          </a:bodyPr>
          <a:lstStyle/>
          <a:p>
            <a:r>
              <a:rPr lang="en-US" dirty="0"/>
              <a:t>December of 2019 knowledge panels included multiple formats</a:t>
            </a:r>
          </a:p>
        </p:txBody>
      </p:sp>
      <p:pic>
        <p:nvPicPr>
          <p:cNvPr id="7" name="Content Placeholder 6" descr="A screenshot of a cell phone&#10;&#10;Description automatically generated">
            <a:extLst>
              <a:ext uri="{FF2B5EF4-FFF2-40B4-BE49-F238E27FC236}">
                <a16:creationId xmlns:a16="http://schemas.microsoft.com/office/drawing/2014/main" id="{BABC5C05-AFA5-45B9-AAC9-8B137A87C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938" y="2583675"/>
            <a:ext cx="9720262" cy="3427375"/>
          </a:xfrm>
        </p:spPr>
      </p:pic>
    </p:spTree>
    <p:extLst>
      <p:ext uri="{BB962C8B-B14F-4D97-AF65-F5344CB8AC3E}">
        <p14:creationId xmlns:p14="http://schemas.microsoft.com/office/powerpoint/2010/main" val="4210213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D9FB-60A5-4B8D-9914-537A9DFFB785}"/>
              </a:ext>
            </a:extLst>
          </p:cNvPr>
          <p:cNvSpPr>
            <a:spLocks noGrp="1"/>
          </p:cNvSpPr>
          <p:nvPr>
            <p:ph type="title"/>
          </p:nvPr>
        </p:nvSpPr>
        <p:spPr/>
        <p:txBody>
          <a:bodyPr/>
          <a:lstStyle/>
          <a:p>
            <a:r>
              <a:rPr lang="en-US" dirty="0"/>
              <a:t>2020-HIGHLIGHTS </a:t>
            </a:r>
          </a:p>
        </p:txBody>
      </p:sp>
      <p:sp>
        <p:nvSpPr>
          <p:cNvPr id="4" name="Text Placeholder 3">
            <a:extLst>
              <a:ext uri="{FF2B5EF4-FFF2-40B4-BE49-F238E27FC236}">
                <a16:creationId xmlns:a16="http://schemas.microsoft.com/office/drawing/2014/main" id="{292B4088-C3CD-472F-B64B-79883891E5E3}"/>
              </a:ext>
            </a:extLst>
          </p:cNvPr>
          <p:cNvSpPr>
            <a:spLocks noGrp="1"/>
          </p:cNvSpPr>
          <p:nvPr>
            <p:ph type="body" sz="half" idx="2"/>
          </p:nvPr>
        </p:nvSpPr>
        <p:spPr>
          <a:xfrm>
            <a:off x="609600" y="1752600"/>
            <a:ext cx="2590800" cy="4267200"/>
          </a:xfrm>
        </p:spPr>
        <p:txBody>
          <a:bodyPr>
            <a:normAutofit/>
          </a:bodyPr>
          <a:lstStyle/>
          <a:p>
            <a:pPr marL="285750" indent="-285750">
              <a:buFont typeface="Arial" panose="020B0604020202020204" pitchFamily="34" charset="0"/>
              <a:buChar char="•"/>
            </a:pPr>
            <a:r>
              <a:rPr lang="en-US" sz="2000" dirty="0"/>
              <a:t>Borrowing for multiple formats mobile apps.</a:t>
            </a:r>
          </a:p>
          <a:p>
            <a:pPr marL="285750" indent="-285750">
              <a:buFont typeface="Arial" panose="020B0604020202020204" pitchFamily="34" charset="0"/>
              <a:buChar char="•"/>
            </a:pPr>
            <a:r>
              <a:rPr lang="en-US" sz="2000" dirty="0"/>
              <a:t>GMILCS Trustee unexpectantly found book via Google</a:t>
            </a:r>
          </a:p>
          <a:p>
            <a:pPr marL="285750" indent="-285750">
              <a:buFont typeface="Arial" panose="020B0604020202020204" pitchFamily="34" charset="0"/>
              <a:buChar char="•"/>
            </a:pPr>
            <a:r>
              <a:rPr lang="en-US" sz="2000" dirty="0"/>
              <a:t>Introduction of User Engagement Statistics.</a:t>
            </a:r>
          </a:p>
        </p:txBody>
      </p:sp>
      <p:pic>
        <p:nvPicPr>
          <p:cNvPr id="13" name="Content Placeholder 12" descr="A picture containing computer&#10;&#10;Description automatically generated">
            <a:extLst>
              <a:ext uri="{FF2B5EF4-FFF2-40B4-BE49-F238E27FC236}">
                <a16:creationId xmlns:a16="http://schemas.microsoft.com/office/drawing/2014/main" id="{04E3C9FF-F149-48C0-80FA-831179E18A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9999" y="2286000"/>
            <a:ext cx="8191187" cy="2682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4325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E588-53CA-4087-BE10-DA168ED9EE56}"/>
              </a:ext>
            </a:extLst>
          </p:cNvPr>
          <p:cNvSpPr>
            <a:spLocks noGrp="1"/>
          </p:cNvSpPr>
          <p:nvPr>
            <p:ph type="title"/>
          </p:nvPr>
        </p:nvSpPr>
        <p:spPr/>
        <p:txBody>
          <a:bodyPr/>
          <a:lstStyle/>
          <a:p>
            <a:r>
              <a:rPr lang="en-US" dirty="0"/>
              <a:t>Beyond 2020-Open Libraries  </a:t>
            </a:r>
          </a:p>
        </p:txBody>
      </p:sp>
      <p:sp>
        <p:nvSpPr>
          <p:cNvPr id="3" name="Content Placeholder 2">
            <a:extLst>
              <a:ext uri="{FF2B5EF4-FFF2-40B4-BE49-F238E27FC236}">
                <a16:creationId xmlns:a16="http://schemas.microsoft.com/office/drawing/2014/main" id="{0E1EF5C8-02DD-45B5-960A-93815E4D8D81}"/>
              </a:ext>
            </a:extLst>
          </p:cNvPr>
          <p:cNvSpPr>
            <a:spLocks noGrp="1"/>
          </p:cNvSpPr>
          <p:nvPr>
            <p:ph idx="1"/>
          </p:nvPr>
        </p:nvSpPr>
        <p:spPr/>
        <p:txBody>
          <a:bodyPr/>
          <a:lstStyle/>
          <a:p>
            <a:pPr>
              <a:buFont typeface="Wingdings" panose="05000000000000000000" pitchFamily="2" charset="2"/>
              <a:buChar char="§"/>
            </a:pPr>
            <a:r>
              <a:rPr lang="en-US" sz="2400" dirty="0"/>
              <a:t>Provide free digital books to patrons where there are matches to holdings. </a:t>
            </a:r>
          </a:p>
          <a:p>
            <a:pPr>
              <a:buFont typeface="Wingdings" panose="05000000000000000000" pitchFamily="2" charset="2"/>
              <a:buChar char="§"/>
            </a:pPr>
            <a:r>
              <a:rPr lang="en-US" sz="2400" dirty="0"/>
              <a:t>Libraries can add their holdings into Open Libraries to increase lending counts. </a:t>
            </a:r>
          </a:p>
          <a:p>
            <a:pPr>
              <a:buFont typeface="Wingdings" panose="05000000000000000000" pitchFamily="2" charset="2"/>
              <a:buChar char="§"/>
            </a:pPr>
            <a:r>
              <a:rPr lang="en-US" sz="2400" dirty="0"/>
              <a:t>With linked data collection adds and deletions known automatically</a:t>
            </a:r>
          </a:p>
          <a:p>
            <a:pPr>
              <a:buFont typeface="Wingdings" panose="05000000000000000000" pitchFamily="2" charset="2"/>
              <a:buChar char="§"/>
            </a:pPr>
            <a:r>
              <a:rPr lang="en-US" sz="2400" dirty="0"/>
              <a:t>Searchers of </a:t>
            </a:r>
            <a:r>
              <a:rPr lang="en-US" sz="2400" dirty="0" err="1"/>
              <a:t>OpenLibraries</a:t>
            </a:r>
            <a:r>
              <a:rPr lang="en-US" sz="2400" dirty="0"/>
              <a:t> notified our libraries have a physical copy</a:t>
            </a:r>
          </a:p>
          <a:p>
            <a:pPr>
              <a:buFont typeface="Wingdings" panose="05000000000000000000" pitchFamily="2" charset="2"/>
              <a:buChar char="§"/>
            </a:pPr>
            <a:endParaRPr lang="en-US" sz="2400" dirty="0"/>
          </a:p>
          <a:p>
            <a:pPr marL="0" indent="0">
              <a:buNone/>
            </a:pPr>
            <a:r>
              <a:rPr lang="en-US" sz="2400" dirty="0">
                <a:hlinkClick r:id="rId3"/>
              </a:rPr>
              <a:t>http://openlibraries.online/</a:t>
            </a:r>
            <a:r>
              <a:rPr lang="en-US" sz="2400" dirty="0"/>
              <a:t> via The Internet Archive </a:t>
            </a:r>
          </a:p>
          <a:p>
            <a:pPr marL="0" indent="0">
              <a:buNone/>
            </a:pPr>
            <a:endParaRPr lang="en-US" sz="2400" dirty="0"/>
          </a:p>
        </p:txBody>
      </p:sp>
    </p:spTree>
    <p:extLst>
      <p:ext uri="{BB962C8B-B14F-4D97-AF65-F5344CB8AC3E}">
        <p14:creationId xmlns:p14="http://schemas.microsoft.com/office/powerpoint/2010/main" val="1498862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D44A-6F6C-4FBC-A236-15579823189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2D4978D-4834-4FF8-A3D4-CED8D4CE3A09}"/>
              </a:ext>
            </a:extLst>
          </p:cNvPr>
          <p:cNvSpPr>
            <a:spLocks noGrp="1"/>
          </p:cNvSpPr>
          <p:nvPr>
            <p:ph idx="1"/>
          </p:nvPr>
        </p:nvSpPr>
        <p:spPr/>
        <p:txBody>
          <a:bodyPr/>
          <a:lstStyle/>
          <a:p>
            <a:pPr>
              <a:buFont typeface="Wingdings" panose="05000000000000000000" pitchFamily="2" charset="2"/>
              <a:buChar char="§"/>
            </a:pPr>
            <a:r>
              <a:rPr lang="en-US" dirty="0">
                <a:hlinkClick r:id="rId2"/>
              </a:rPr>
              <a:t>https://libraryjuiceacademy.com/certificate/xml-and-rdf-based-systems/</a:t>
            </a:r>
            <a:endParaRPr lang="en-US" dirty="0"/>
          </a:p>
          <a:p>
            <a:pPr>
              <a:buFont typeface="Wingdings" panose="05000000000000000000" pitchFamily="2" charset="2"/>
              <a:buChar char="§"/>
            </a:pPr>
            <a:r>
              <a:rPr lang="en-US" dirty="0">
                <a:hlinkClick r:id="rId3"/>
              </a:rPr>
              <a:t>http://www.ala.org/alcts/resources/monographs/linked-data-perplexed-librarian</a:t>
            </a:r>
            <a:endParaRPr lang="en-US" dirty="0"/>
          </a:p>
          <a:p>
            <a:pPr>
              <a:buFont typeface="Wingdings" panose="05000000000000000000" pitchFamily="2" charset="2"/>
              <a:buChar char="§"/>
            </a:pPr>
            <a:r>
              <a:rPr lang="en-US" dirty="0">
                <a:hlinkClick r:id="rId4"/>
              </a:rPr>
              <a:t>http://www.ala.org/news/member-news/2018/12/social-tagging-linked-data-environment</a:t>
            </a:r>
            <a:endParaRPr lang="en-US" dirty="0"/>
          </a:p>
          <a:p>
            <a:pPr>
              <a:buFont typeface="Wingdings" panose="05000000000000000000" pitchFamily="2" charset="2"/>
              <a:buChar char="§"/>
            </a:pPr>
            <a:r>
              <a:rPr lang="en-US" dirty="0">
                <a:hlinkClick r:id="rId5"/>
              </a:rPr>
              <a:t>https://www.alastore.ala.org/content/linked-data-libraries-archives-and-museums-how-clean-link-and-publish-your-metadata</a:t>
            </a:r>
            <a:endParaRPr lang="en-US" dirty="0"/>
          </a:p>
          <a:p>
            <a:pPr>
              <a:buFont typeface="Wingdings" panose="05000000000000000000" pitchFamily="2" charset="2"/>
              <a:buChar char="§"/>
            </a:pPr>
            <a:r>
              <a:rPr lang="en-US" dirty="0"/>
              <a:t>LD4 </a:t>
            </a:r>
            <a:r>
              <a:rPr lang="en-US" dirty="0">
                <a:hlinkClick r:id="rId6"/>
              </a:rPr>
              <a:t>https://www.youtube.com/channel/UC6ohcLJ1I3yAFjpUaOlT_zA</a:t>
            </a:r>
            <a:endParaRPr lang="en-US" dirty="0"/>
          </a:p>
          <a:p>
            <a:pPr>
              <a:buFont typeface="Wingdings" panose="05000000000000000000" pitchFamily="2" charset="2"/>
              <a:buChar char="§"/>
            </a:pPr>
            <a:r>
              <a:rPr lang="en-US" dirty="0"/>
              <a:t>Linked Data Engineering </a:t>
            </a:r>
            <a:r>
              <a:rPr lang="en-US" dirty="0">
                <a:hlinkClick r:id="rId7"/>
              </a:rPr>
              <a:t>https://www.youtube.com/watch?v=ON0wf0SEPx8&amp;list=PLoOmvuyo5UAfY6jb46jCpMoqb-dbVewxg&amp;index=2&amp;t=0s</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420870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960137"/>
            <a:ext cx="7696200" cy="1593063"/>
          </a:xfrm>
        </p:spPr>
        <p:txBody>
          <a:bodyPr>
            <a:normAutofit fontScale="90000"/>
          </a:bodyPr>
          <a:lstStyle/>
          <a:p>
            <a:pPr algn="l"/>
            <a:r>
              <a:rPr lang="en-US" dirty="0">
                <a:latin typeface="Avenir Heavy"/>
                <a:cs typeface="Avenir Heavy"/>
              </a:rPr>
              <a:t>Linked Data for catalog cleanup</a:t>
            </a:r>
            <a:br>
              <a:rPr lang="en-US" dirty="0">
                <a:latin typeface="Avenir Heavy"/>
                <a:cs typeface="Avenir Heavy"/>
              </a:rPr>
            </a:br>
            <a:endParaRPr lang="en-US" dirty="0">
              <a:latin typeface="Avenir Heavy"/>
              <a:cs typeface="Avenir Heavy"/>
            </a:endParaRPr>
          </a:p>
        </p:txBody>
      </p:sp>
      <p:sp>
        <p:nvSpPr>
          <p:cNvPr id="6" name="Text Placeholder 5"/>
          <p:cNvSpPr>
            <a:spLocks noGrp="1"/>
          </p:cNvSpPr>
          <p:nvPr>
            <p:ph type="body" idx="1"/>
          </p:nvPr>
        </p:nvSpPr>
        <p:spPr/>
        <p:txBody>
          <a:bodyPr/>
          <a:lstStyle/>
          <a:p>
            <a:r>
              <a:rPr lang="en-US" dirty="0"/>
              <a:t>Angela Brown</a:t>
            </a:r>
          </a:p>
          <a:p>
            <a:r>
              <a:rPr lang="en-US" dirty="0"/>
              <a:t>Technical Services Librarian</a:t>
            </a:r>
          </a:p>
          <a:p>
            <a:r>
              <a:rPr lang="en-US" dirty="0"/>
              <a:t>Amherst Town Library</a:t>
            </a:r>
          </a:p>
        </p:txBody>
      </p:sp>
    </p:spTree>
    <p:extLst>
      <p:ext uri="{BB962C8B-B14F-4D97-AF65-F5344CB8AC3E}">
        <p14:creationId xmlns:p14="http://schemas.microsoft.com/office/powerpoint/2010/main" val="1087838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Metadata Integrity Group (MIG)</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Consists of technical services staff member from each GMILCS library</a:t>
            </a:r>
          </a:p>
          <a:p>
            <a:pPr marL="0" indent="0">
              <a:buNone/>
            </a:pPr>
            <a:endParaRPr lang="en-US" dirty="0"/>
          </a:p>
          <a:p>
            <a:pPr>
              <a:buFont typeface="Wingdings" panose="05000000000000000000" pitchFamily="2" charset="2"/>
              <a:buChar char="§"/>
            </a:pPr>
            <a:r>
              <a:rPr lang="en-US" dirty="0"/>
              <a:t>Responsible for maintaining shared catalog</a:t>
            </a:r>
          </a:p>
          <a:p>
            <a:pPr marL="0" indent="0">
              <a:buNone/>
            </a:pPr>
            <a:endParaRPr lang="en-US" dirty="0"/>
          </a:p>
          <a:p>
            <a:pPr>
              <a:buFont typeface="Wingdings" panose="05000000000000000000" pitchFamily="2" charset="2"/>
              <a:buChar char="§"/>
            </a:pPr>
            <a:r>
              <a:rPr lang="en-US" dirty="0"/>
              <a:t>Agree to technical services policies and procedures </a:t>
            </a:r>
          </a:p>
          <a:p>
            <a:endParaRPr lang="en-US" dirty="0"/>
          </a:p>
        </p:txBody>
      </p:sp>
    </p:spTree>
    <p:extLst>
      <p:ext uri="{BB962C8B-B14F-4D97-AF65-F5344CB8AC3E}">
        <p14:creationId xmlns:p14="http://schemas.microsoft.com/office/powerpoint/2010/main" val="4092070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MIG and Linked Data</a:t>
            </a:r>
          </a:p>
        </p:txBody>
      </p:sp>
      <p:sp>
        <p:nvSpPr>
          <p:cNvPr id="3" name="Content Placeholder 2"/>
          <p:cNvSpPr>
            <a:spLocks noGrp="1"/>
          </p:cNvSpPr>
          <p:nvPr>
            <p:ph idx="1"/>
          </p:nvPr>
        </p:nvSpPr>
        <p:spPr/>
        <p:txBody>
          <a:bodyPr/>
          <a:lstStyle/>
          <a:p>
            <a:pPr marL="0" lvl="0" indent="0">
              <a:buNone/>
            </a:pPr>
            <a:r>
              <a:rPr lang="en-US" dirty="0"/>
              <a:t>Patience! </a:t>
            </a:r>
          </a:p>
          <a:p>
            <a:pPr lvl="1"/>
            <a:r>
              <a:rPr lang="en-US" dirty="0"/>
              <a:t>Web results take time</a:t>
            </a:r>
          </a:p>
          <a:p>
            <a:pPr lvl="0"/>
            <a:endParaRPr lang="en-US" dirty="0"/>
          </a:p>
          <a:p>
            <a:pPr lvl="0"/>
            <a:r>
              <a:rPr lang="en-US" dirty="0"/>
              <a:t>Prepare!</a:t>
            </a:r>
          </a:p>
          <a:p>
            <a:pPr lvl="1"/>
            <a:r>
              <a:rPr lang="en-US" dirty="0"/>
              <a:t>Continuing education courses</a:t>
            </a:r>
          </a:p>
          <a:p>
            <a:pPr marL="0" lvl="0" indent="0">
              <a:buNone/>
            </a:pPr>
            <a:endParaRPr lang="en-US" dirty="0"/>
          </a:p>
          <a:p>
            <a:pPr lvl="0"/>
            <a:r>
              <a:rPr lang="en-US" dirty="0"/>
              <a:t>Clean!</a:t>
            </a:r>
          </a:p>
          <a:p>
            <a:pPr lvl="1"/>
            <a:r>
              <a:rPr lang="en-US" dirty="0"/>
              <a:t>Linked Data site for catalog cleanup </a:t>
            </a:r>
          </a:p>
          <a:p>
            <a:pPr marL="0" indent="0">
              <a:buNone/>
            </a:pPr>
            <a:endParaRPr lang="en-US" dirty="0"/>
          </a:p>
        </p:txBody>
      </p:sp>
    </p:spTree>
    <p:extLst>
      <p:ext uri="{BB962C8B-B14F-4D97-AF65-F5344CB8AC3E}">
        <p14:creationId xmlns:p14="http://schemas.microsoft.com/office/powerpoint/2010/main" val="2829500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97904"/>
            <a:ext cx="9720072" cy="1499616"/>
          </a:xfrm>
        </p:spPr>
        <p:txBody>
          <a:bodyPr anchor="t"/>
          <a:lstStyle/>
          <a:p>
            <a:r>
              <a:rPr lang="en-US" b="1" dirty="0"/>
              <a:t>Amherst Town Library Link Page</a:t>
            </a:r>
          </a:p>
        </p:txBody>
      </p:sp>
      <p:pic>
        <p:nvPicPr>
          <p:cNvPr id="4" name="Content Placeholder 3"/>
          <p:cNvPicPr>
            <a:picLocks noGrp="1" noChangeAspect="1"/>
          </p:cNvPicPr>
          <p:nvPr>
            <p:ph idx="1"/>
          </p:nvPr>
        </p:nvPicPr>
        <p:blipFill>
          <a:blip r:embed="rId3"/>
          <a:stretch>
            <a:fillRect/>
          </a:stretch>
        </p:blipFill>
        <p:spPr>
          <a:xfrm>
            <a:off x="2227340" y="1295400"/>
            <a:ext cx="6570740" cy="4873625"/>
          </a:xfrm>
          <a:prstGeom prst="rect">
            <a:avLst/>
          </a:prstGeom>
          <a:ln>
            <a:solidFill>
              <a:schemeClr val="accent1"/>
            </a:solidFill>
          </a:ln>
          <a:effectLst/>
        </p:spPr>
      </p:pic>
      <p:sp>
        <p:nvSpPr>
          <p:cNvPr id="3" name="Rectangle 2"/>
          <p:cNvSpPr/>
          <p:nvPr/>
        </p:nvSpPr>
        <p:spPr>
          <a:xfrm>
            <a:off x="6670962" y="4267200"/>
            <a:ext cx="56803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03289" y="4724400"/>
            <a:ext cx="826655" cy="167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70962" y="3106160"/>
            <a:ext cx="44565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27340" y="6277725"/>
            <a:ext cx="6553200" cy="400110"/>
          </a:xfrm>
          <a:prstGeom prst="rect">
            <a:avLst/>
          </a:prstGeom>
          <a:noFill/>
        </p:spPr>
        <p:txBody>
          <a:bodyPr wrap="square" rtlCol="0">
            <a:spAutoFit/>
          </a:bodyPr>
          <a:lstStyle/>
          <a:p>
            <a:r>
              <a:rPr lang="en-US" sz="2000" dirty="0">
                <a:hlinkClick r:id="rId4"/>
              </a:rPr>
              <a:t>http://link.amherstlibrary.org/</a:t>
            </a:r>
            <a:endParaRPr lang="en-US" sz="2000" dirty="0"/>
          </a:p>
        </p:txBody>
      </p:sp>
    </p:spTree>
    <p:extLst>
      <p:ext uri="{BB962C8B-B14F-4D97-AF65-F5344CB8AC3E}">
        <p14:creationId xmlns:p14="http://schemas.microsoft.com/office/powerpoint/2010/main" val="133188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6103"/>
            <a:ext cx="9720072" cy="1499616"/>
          </a:xfrm>
        </p:spPr>
        <p:txBody>
          <a:bodyPr/>
          <a:lstStyle/>
          <a:p>
            <a:r>
              <a:rPr lang="en-US" b="1" dirty="0"/>
              <a:t>Amherst Town Library’s Link Page</a:t>
            </a:r>
            <a:endParaRPr lang="en-US" dirty="0"/>
          </a:p>
        </p:txBody>
      </p:sp>
      <p:pic>
        <p:nvPicPr>
          <p:cNvPr id="6" name="Content Placeholder 5"/>
          <p:cNvPicPr>
            <a:picLocks noGrp="1" noChangeAspect="1"/>
          </p:cNvPicPr>
          <p:nvPr>
            <p:ph idx="1"/>
          </p:nvPr>
        </p:nvPicPr>
        <p:blipFill>
          <a:blip r:embed="rId3"/>
          <a:stretch>
            <a:fillRect/>
          </a:stretch>
        </p:blipFill>
        <p:spPr>
          <a:xfrm>
            <a:off x="4267200" y="1486349"/>
            <a:ext cx="3005104" cy="4873625"/>
          </a:xfrm>
          <a:prstGeom prst="rect">
            <a:avLst/>
          </a:prstGeom>
        </p:spPr>
      </p:pic>
      <p:pic>
        <p:nvPicPr>
          <p:cNvPr id="5" name="Picture 4"/>
          <p:cNvPicPr>
            <a:picLocks noChangeAspect="1"/>
          </p:cNvPicPr>
          <p:nvPr/>
        </p:nvPicPr>
        <p:blipFill>
          <a:blip r:embed="rId4"/>
          <a:stretch>
            <a:fillRect/>
          </a:stretch>
        </p:blipFill>
        <p:spPr>
          <a:xfrm>
            <a:off x="609600" y="1462235"/>
            <a:ext cx="3456186" cy="4997122"/>
          </a:xfrm>
          <a:prstGeom prst="rect">
            <a:avLst/>
          </a:prstGeom>
        </p:spPr>
      </p:pic>
      <p:pic>
        <p:nvPicPr>
          <p:cNvPr id="7" name="Picture 6"/>
          <p:cNvPicPr>
            <a:picLocks noChangeAspect="1"/>
          </p:cNvPicPr>
          <p:nvPr/>
        </p:nvPicPr>
        <p:blipFill>
          <a:blip r:embed="rId5"/>
          <a:stretch>
            <a:fillRect/>
          </a:stretch>
        </p:blipFill>
        <p:spPr>
          <a:xfrm>
            <a:off x="7473718" y="1588774"/>
            <a:ext cx="3609670" cy="4870583"/>
          </a:xfrm>
          <a:prstGeom prst="rect">
            <a:avLst/>
          </a:prstGeom>
        </p:spPr>
      </p:pic>
    </p:spTree>
    <p:extLst>
      <p:ext uri="{BB962C8B-B14F-4D97-AF65-F5344CB8AC3E}">
        <p14:creationId xmlns:p14="http://schemas.microsoft.com/office/powerpoint/2010/main" val="3991818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745" y="164592"/>
            <a:ext cx="9720072" cy="1499616"/>
          </a:xfrm>
        </p:spPr>
        <p:txBody>
          <a:bodyPr anchor="ctr">
            <a:normAutofit fontScale="90000"/>
          </a:bodyPr>
          <a:lstStyle/>
          <a:p>
            <a:br>
              <a:rPr lang="en-US" b="1" dirty="0"/>
            </a:br>
            <a:r>
              <a:rPr lang="en-US" b="1" dirty="0"/>
              <a:t>Browsing Resources for errors</a:t>
            </a:r>
            <a:br>
              <a:rPr lang="en-US" dirty="0"/>
            </a:br>
            <a:endParaRPr lang="en-US" dirty="0"/>
          </a:p>
        </p:txBody>
      </p:sp>
      <p:sp>
        <p:nvSpPr>
          <p:cNvPr id="3" name="Content Placeholder 2"/>
          <p:cNvSpPr>
            <a:spLocks noGrp="1"/>
          </p:cNvSpPr>
          <p:nvPr>
            <p:ph idx="1"/>
          </p:nvPr>
        </p:nvSpPr>
        <p:spPr/>
        <p:txBody>
          <a:bodyPr>
            <a:normAutofit/>
          </a:bodyPr>
          <a:lstStyle/>
          <a:p>
            <a:pPr marL="0" lvl="0" indent="0">
              <a:buNone/>
            </a:pPr>
            <a:endParaRPr lang="en-US" dirty="0"/>
          </a:p>
          <a:p>
            <a:pPr marL="0" indent="0">
              <a:buNone/>
            </a:pPr>
            <a:endParaRPr lang="en-US" dirty="0"/>
          </a:p>
        </p:txBody>
      </p:sp>
      <p:pic>
        <p:nvPicPr>
          <p:cNvPr id="5" name="Picture 4"/>
          <p:cNvPicPr/>
          <p:nvPr/>
        </p:nvPicPr>
        <p:blipFill>
          <a:blip r:embed="rId3"/>
          <a:stretch>
            <a:fillRect/>
          </a:stretch>
        </p:blipFill>
        <p:spPr>
          <a:xfrm>
            <a:off x="4914917" y="1269022"/>
            <a:ext cx="1473200" cy="533400"/>
          </a:xfrm>
          <a:prstGeom prst="rect">
            <a:avLst/>
          </a:prstGeom>
        </p:spPr>
      </p:pic>
      <p:pic>
        <p:nvPicPr>
          <p:cNvPr id="9" name="Picture 8"/>
          <p:cNvPicPr>
            <a:picLocks noChangeAspect="1"/>
          </p:cNvPicPr>
          <p:nvPr/>
        </p:nvPicPr>
        <p:blipFill>
          <a:blip r:embed="rId4"/>
          <a:stretch>
            <a:fillRect/>
          </a:stretch>
        </p:blipFill>
        <p:spPr>
          <a:xfrm>
            <a:off x="1357745" y="1254836"/>
            <a:ext cx="1695450" cy="685800"/>
          </a:xfrm>
          <a:prstGeom prst="rect">
            <a:avLst/>
          </a:prstGeom>
        </p:spPr>
      </p:pic>
      <p:pic>
        <p:nvPicPr>
          <p:cNvPr id="10" name="Picture 9">
            <a:hlinkClick r:id="rId5"/>
          </p:cNvPr>
          <p:cNvPicPr>
            <a:picLocks noChangeAspect="1"/>
          </p:cNvPicPr>
          <p:nvPr/>
        </p:nvPicPr>
        <p:blipFill>
          <a:blip r:embed="rId6"/>
          <a:stretch>
            <a:fillRect/>
          </a:stretch>
        </p:blipFill>
        <p:spPr>
          <a:xfrm>
            <a:off x="1031055" y="1940636"/>
            <a:ext cx="2819400" cy="4714088"/>
          </a:xfrm>
          <a:prstGeom prst="rect">
            <a:avLst/>
          </a:prstGeom>
        </p:spPr>
      </p:pic>
      <p:pic>
        <p:nvPicPr>
          <p:cNvPr id="11" name="Picture 10">
            <a:hlinkClick r:id="rId7"/>
          </p:cNvPr>
          <p:cNvPicPr>
            <a:picLocks noChangeAspect="1"/>
          </p:cNvPicPr>
          <p:nvPr/>
        </p:nvPicPr>
        <p:blipFill>
          <a:blip r:embed="rId8"/>
          <a:stretch>
            <a:fillRect/>
          </a:stretch>
        </p:blipFill>
        <p:spPr>
          <a:xfrm>
            <a:off x="4859734" y="1821180"/>
            <a:ext cx="1819275" cy="4953000"/>
          </a:xfrm>
          <a:prstGeom prst="rect">
            <a:avLst/>
          </a:prstGeom>
        </p:spPr>
      </p:pic>
      <p:pic>
        <p:nvPicPr>
          <p:cNvPr id="13" name="Picture 12"/>
          <p:cNvPicPr>
            <a:picLocks noChangeAspect="1"/>
          </p:cNvPicPr>
          <p:nvPr/>
        </p:nvPicPr>
        <p:blipFill>
          <a:blip r:embed="rId9"/>
          <a:stretch>
            <a:fillRect/>
          </a:stretch>
        </p:blipFill>
        <p:spPr>
          <a:xfrm>
            <a:off x="7693853" y="1664785"/>
            <a:ext cx="2876550" cy="5086350"/>
          </a:xfrm>
          <a:prstGeom prst="rect">
            <a:avLst/>
          </a:prstGeom>
        </p:spPr>
      </p:pic>
      <p:pic>
        <p:nvPicPr>
          <p:cNvPr id="15" name="Picture 14"/>
          <p:cNvPicPr/>
          <p:nvPr/>
        </p:nvPicPr>
        <p:blipFill>
          <a:blip r:embed="rId3"/>
          <a:stretch>
            <a:fillRect/>
          </a:stretch>
        </p:blipFill>
        <p:spPr>
          <a:xfrm>
            <a:off x="8028694" y="1131097"/>
            <a:ext cx="1473200" cy="533400"/>
          </a:xfrm>
          <a:prstGeom prst="rect">
            <a:avLst/>
          </a:prstGeom>
        </p:spPr>
      </p:pic>
    </p:spTree>
    <p:extLst>
      <p:ext uri="{BB962C8B-B14F-4D97-AF65-F5344CB8AC3E}">
        <p14:creationId xmlns:p14="http://schemas.microsoft.com/office/powerpoint/2010/main" val="3855826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 fix this situation</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935059" y="2286000"/>
            <a:ext cx="7898020" cy="4022725"/>
          </a:xfrm>
          <a:solidFill>
            <a:schemeClr val="tx1"/>
          </a:solidFill>
          <a:ln w="12700">
            <a:solidFill>
              <a:schemeClr val="tx1"/>
            </a:solidFill>
          </a:ln>
        </p:spPr>
      </p:pic>
    </p:spTree>
    <p:extLst>
      <p:ext uri="{BB962C8B-B14F-4D97-AF65-F5344CB8AC3E}">
        <p14:creationId xmlns:p14="http://schemas.microsoft.com/office/powerpoint/2010/main" val="1479646674"/>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24128" y="533400"/>
            <a:ext cx="9720072" cy="1499616"/>
          </a:xfrm>
        </p:spPr>
        <p:txBody>
          <a:bodyPr anchor="t"/>
          <a:lstStyle/>
          <a:p>
            <a:r>
              <a:rPr lang="en-US" b="1" dirty="0"/>
              <a:t>Example: Juvenile </a:t>
            </a:r>
            <a:r>
              <a:rPr lang="en-US" b="1" dirty="0" err="1"/>
              <a:t>ficiton</a:t>
            </a:r>
            <a:endParaRPr lang="en-US" dirty="0"/>
          </a:p>
        </p:txBody>
      </p:sp>
      <p:pic>
        <p:nvPicPr>
          <p:cNvPr id="4" name="Picture 3"/>
          <p:cNvPicPr>
            <a:picLocks noChangeAspect="1"/>
          </p:cNvPicPr>
          <p:nvPr/>
        </p:nvPicPr>
        <p:blipFill>
          <a:blip r:embed="rId3"/>
          <a:stretch>
            <a:fillRect/>
          </a:stretch>
        </p:blipFill>
        <p:spPr>
          <a:xfrm>
            <a:off x="628891" y="1417638"/>
            <a:ext cx="9342020" cy="4528760"/>
          </a:xfrm>
          <a:prstGeom prst="rect">
            <a:avLst/>
          </a:prstGeom>
        </p:spPr>
      </p:pic>
    </p:spTree>
    <p:extLst>
      <p:ext uri="{BB962C8B-B14F-4D97-AF65-F5344CB8AC3E}">
        <p14:creationId xmlns:p14="http://schemas.microsoft.com/office/powerpoint/2010/main" val="3503120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6" name="Content Placeholder 5"/>
          <p:cNvPicPr>
            <a:picLocks noGrp="1" noChangeAspect="1"/>
          </p:cNvPicPr>
          <p:nvPr>
            <p:ph idx="1"/>
          </p:nvPr>
        </p:nvPicPr>
        <p:blipFill>
          <a:blip r:embed="rId3"/>
          <a:stretch>
            <a:fillRect/>
          </a:stretch>
        </p:blipFill>
        <p:spPr>
          <a:xfrm>
            <a:off x="1523999" y="1676400"/>
            <a:ext cx="9047779" cy="4343400"/>
          </a:xfrm>
          <a:prstGeom prst="rect">
            <a:avLst/>
          </a:prstGeom>
        </p:spPr>
      </p:pic>
      <p:cxnSp>
        <p:nvCxnSpPr>
          <p:cNvPr id="7" name="Straight Arrow Connector 6"/>
          <p:cNvCxnSpPr/>
          <p:nvPr/>
        </p:nvCxnSpPr>
        <p:spPr>
          <a:xfrm flipV="1">
            <a:off x="6553200" y="3597275"/>
            <a:ext cx="1828800" cy="441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396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4" name="Content Placeholder 3"/>
          <p:cNvPicPr>
            <a:picLocks noGrp="1" noChangeAspect="1"/>
          </p:cNvPicPr>
          <p:nvPr>
            <p:ph idx="1"/>
          </p:nvPr>
        </p:nvPicPr>
        <p:blipFill>
          <a:blip r:embed="rId3"/>
          <a:stretch>
            <a:fillRect/>
          </a:stretch>
        </p:blipFill>
        <p:spPr>
          <a:xfrm>
            <a:off x="2590800" y="1309624"/>
            <a:ext cx="6401346" cy="5548376"/>
          </a:xfrm>
          <a:prstGeom prst="rect">
            <a:avLst/>
          </a:prstGeom>
        </p:spPr>
      </p:pic>
      <p:cxnSp>
        <p:nvCxnSpPr>
          <p:cNvPr id="5" name="Straight Arrow Connector 4"/>
          <p:cNvCxnSpPr/>
          <p:nvPr/>
        </p:nvCxnSpPr>
        <p:spPr>
          <a:xfrm flipH="1" flipV="1">
            <a:off x="5334000" y="5486400"/>
            <a:ext cx="838200" cy="533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019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2? </a:t>
            </a:r>
            <a:endParaRPr lang="en-US" dirty="0"/>
          </a:p>
        </p:txBody>
      </p:sp>
      <p:pic>
        <p:nvPicPr>
          <p:cNvPr id="4" name="Content Placeholder 3"/>
          <p:cNvPicPr>
            <a:picLocks noGrp="1"/>
          </p:cNvPicPr>
          <p:nvPr>
            <p:ph idx="1"/>
          </p:nvPr>
        </p:nvPicPr>
        <p:blipFill>
          <a:blip r:embed="rId3"/>
          <a:stretch>
            <a:fillRect/>
          </a:stretch>
        </p:blipFill>
        <p:spPr>
          <a:xfrm>
            <a:off x="533399" y="1417638"/>
            <a:ext cx="2667001" cy="701604"/>
          </a:xfrm>
          <a:prstGeom prst="rect">
            <a:avLst/>
          </a:prstGeom>
        </p:spPr>
      </p:pic>
      <p:pic>
        <p:nvPicPr>
          <p:cNvPr id="5" name="Picture 4">
            <a:hlinkClick r:id="rId4"/>
          </p:cNvPr>
          <p:cNvPicPr/>
          <p:nvPr/>
        </p:nvPicPr>
        <p:blipFill>
          <a:blip r:embed="rId5"/>
          <a:stretch>
            <a:fillRect/>
          </a:stretch>
        </p:blipFill>
        <p:spPr>
          <a:xfrm>
            <a:off x="762000" y="2057400"/>
            <a:ext cx="2071686" cy="4648200"/>
          </a:xfrm>
          <a:prstGeom prst="rect">
            <a:avLst/>
          </a:prstGeom>
        </p:spPr>
      </p:pic>
      <p:pic>
        <p:nvPicPr>
          <p:cNvPr id="3" name="Picture 2"/>
          <p:cNvPicPr>
            <a:picLocks noChangeAspect="1"/>
          </p:cNvPicPr>
          <p:nvPr/>
        </p:nvPicPr>
        <p:blipFill>
          <a:blip r:embed="rId6"/>
          <a:stretch>
            <a:fillRect/>
          </a:stretch>
        </p:blipFill>
        <p:spPr>
          <a:xfrm>
            <a:off x="4343400" y="374274"/>
            <a:ext cx="6629400" cy="3063421"/>
          </a:xfrm>
          <a:prstGeom prst="rect">
            <a:avLst/>
          </a:prstGeom>
          <a:ln>
            <a:solidFill>
              <a:schemeClr val="accent1"/>
            </a:solidFill>
          </a:ln>
        </p:spPr>
      </p:pic>
      <p:sp>
        <p:nvSpPr>
          <p:cNvPr id="6" name="Rectangle 5"/>
          <p:cNvSpPr/>
          <p:nvPr/>
        </p:nvSpPr>
        <p:spPr>
          <a:xfrm>
            <a:off x="762000" y="5029200"/>
            <a:ext cx="83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724400" y="3637092"/>
            <a:ext cx="5257800" cy="2955114"/>
            <a:chOff x="3657600" y="3581400"/>
            <a:chExt cx="7446791" cy="2878914"/>
          </a:xfrm>
        </p:grpSpPr>
        <p:pic>
          <p:nvPicPr>
            <p:cNvPr id="13" name="Picture 12"/>
            <p:cNvPicPr>
              <a:picLocks noChangeAspect="1"/>
            </p:cNvPicPr>
            <p:nvPr/>
          </p:nvPicPr>
          <p:blipFill>
            <a:blip r:embed="rId7"/>
            <a:stretch>
              <a:fillRect/>
            </a:stretch>
          </p:blipFill>
          <p:spPr>
            <a:xfrm>
              <a:off x="3657600" y="3581400"/>
              <a:ext cx="7446791" cy="2878914"/>
            </a:xfrm>
            <a:prstGeom prst="rect">
              <a:avLst/>
            </a:prstGeom>
            <a:ln>
              <a:solidFill>
                <a:schemeClr val="accent1"/>
              </a:solidFill>
            </a:ln>
          </p:spPr>
        </p:pic>
        <p:sp>
          <p:nvSpPr>
            <p:cNvPr id="8" name="Rectangle 7"/>
            <p:cNvSpPr/>
            <p:nvPr/>
          </p:nvSpPr>
          <p:spPr>
            <a:xfrm>
              <a:off x="42672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134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9575800" cy="731840"/>
          </a:xfrm>
        </p:spPr>
        <p:txBody>
          <a:bodyPr anchor="t"/>
          <a:lstStyle/>
          <a:p>
            <a:r>
              <a:rPr lang="en-US" b="1" dirty="0"/>
              <a:t>Example: 2002-09-01? </a:t>
            </a:r>
            <a:endParaRPr lang="en-US" dirty="0"/>
          </a:p>
        </p:txBody>
      </p:sp>
      <p:pic>
        <p:nvPicPr>
          <p:cNvPr id="4" name="Content Placeholder 3">
            <a:hlinkClick r:id="rId3"/>
          </p:cNvPr>
          <p:cNvPicPr>
            <a:picLocks noGrp="1"/>
          </p:cNvPicPr>
          <p:nvPr>
            <p:ph idx="1"/>
          </p:nvPr>
        </p:nvPicPr>
        <p:blipFill>
          <a:blip r:embed="rId4"/>
          <a:stretch>
            <a:fillRect/>
          </a:stretch>
        </p:blipFill>
        <p:spPr>
          <a:xfrm>
            <a:off x="914400" y="1524000"/>
            <a:ext cx="1789241" cy="4873625"/>
          </a:xfrm>
          <a:prstGeom prst="rect">
            <a:avLst/>
          </a:prstGeom>
        </p:spPr>
      </p:pic>
      <p:pic>
        <p:nvPicPr>
          <p:cNvPr id="5" name="Picture 4"/>
          <p:cNvPicPr>
            <a:picLocks noChangeAspect="1"/>
          </p:cNvPicPr>
          <p:nvPr/>
        </p:nvPicPr>
        <p:blipFill>
          <a:blip r:embed="rId5"/>
          <a:stretch>
            <a:fillRect/>
          </a:stretch>
        </p:blipFill>
        <p:spPr>
          <a:xfrm>
            <a:off x="4191000" y="1265900"/>
            <a:ext cx="7205472" cy="2618347"/>
          </a:xfrm>
          <a:prstGeom prst="rect">
            <a:avLst/>
          </a:prstGeom>
          <a:ln>
            <a:solidFill>
              <a:schemeClr val="accent1"/>
            </a:solidFill>
          </a:ln>
        </p:spPr>
      </p:pic>
      <p:sp>
        <p:nvSpPr>
          <p:cNvPr id="7" name="Rectangle 6"/>
          <p:cNvSpPr/>
          <p:nvPr/>
        </p:nvSpPr>
        <p:spPr>
          <a:xfrm>
            <a:off x="1066800" y="5943600"/>
            <a:ext cx="1143000" cy="454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648200" y="4114800"/>
            <a:ext cx="5257800" cy="2637408"/>
            <a:chOff x="3886200" y="3760217"/>
            <a:chExt cx="5257800" cy="2637408"/>
          </a:xfrm>
        </p:grpSpPr>
        <p:pic>
          <p:nvPicPr>
            <p:cNvPr id="6" name="Picture 5"/>
            <p:cNvPicPr>
              <a:picLocks noChangeAspect="1"/>
            </p:cNvPicPr>
            <p:nvPr/>
          </p:nvPicPr>
          <p:blipFill>
            <a:blip r:embed="rId6"/>
            <a:stretch>
              <a:fillRect/>
            </a:stretch>
          </p:blipFill>
          <p:spPr>
            <a:xfrm>
              <a:off x="3886200" y="3760217"/>
              <a:ext cx="5257800" cy="2637408"/>
            </a:xfrm>
            <a:prstGeom prst="rect">
              <a:avLst/>
            </a:prstGeom>
            <a:ln>
              <a:solidFill>
                <a:schemeClr val="accent1"/>
              </a:solidFill>
            </a:ln>
          </p:spPr>
        </p:pic>
        <p:sp>
          <p:nvSpPr>
            <p:cNvPr id="8" name="Rectangle 7"/>
            <p:cNvSpPr/>
            <p:nvPr/>
          </p:nvSpPr>
          <p:spPr>
            <a:xfrm>
              <a:off x="44196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028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53120"/>
            <a:ext cx="9720072" cy="1499616"/>
          </a:xfrm>
        </p:spPr>
        <p:txBody>
          <a:bodyPr anchor="ctr"/>
          <a:lstStyle/>
          <a:p>
            <a:r>
              <a:rPr lang="en-US" dirty="0"/>
              <a:t>Resource Navigator </a:t>
            </a:r>
          </a:p>
        </p:txBody>
      </p:sp>
      <p:pic>
        <p:nvPicPr>
          <p:cNvPr id="4" name="Content Placeholder 3"/>
          <p:cNvPicPr>
            <a:picLocks noGrp="1" noChangeAspect="1"/>
          </p:cNvPicPr>
          <p:nvPr>
            <p:ph idx="1"/>
          </p:nvPr>
        </p:nvPicPr>
        <p:blipFill>
          <a:blip r:embed="rId3"/>
          <a:stretch>
            <a:fillRect/>
          </a:stretch>
        </p:blipFill>
        <p:spPr>
          <a:xfrm>
            <a:off x="1752600" y="1747335"/>
            <a:ext cx="5181600" cy="4485640"/>
          </a:xfrm>
          <a:prstGeom prst="rect">
            <a:avLst/>
          </a:prstGeom>
        </p:spPr>
      </p:pic>
      <p:cxnSp>
        <p:nvCxnSpPr>
          <p:cNvPr id="5" name="Straight Arrow Connector 4"/>
          <p:cNvCxnSpPr/>
          <p:nvPr/>
        </p:nvCxnSpPr>
        <p:spPr>
          <a:xfrm flipH="1" flipV="1">
            <a:off x="5655564" y="2052736"/>
            <a:ext cx="457200" cy="4297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3810000" y="2880176"/>
            <a:ext cx="7185742" cy="3352799"/>
          </a:xfrm>
          <a:prstGeom prst="rect">
            <a:avLst/>
          </a:prstGeom>
        </p:spPr>
      </p:pic>
    </p:spTree>
    <p:extLst>
      <p:ext uri="{BB962C8B-B14F-4D97-AF65-F5344CB8AC3E}">
        <p14:creationId xmlns:p14="http://schemas.microsoft.com/office/powerpoint/2010/main" val="3847722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85216"/>
            <a:ext cx="9525000" cy="786384"/>
          </a:xfrm>
        </p:spPr>
        <p:txBody>
          <a:bodyPr anchor="ctr"/>
          <a:lstStyle/>
          <a:p>
            <a:r>
              <a:rPr lang="en-US" dirty="0"/>
              <a:t>Resource Navigator </a:t>
            </a:r>
          </a:p>
        </p:txBody>
      </p:sp>
      <p:sp>
        <p:nvSpPr>
          <p:cNvPr id="3" name="Content Placeholder 2"/>
          <p:cNvSpPr>
            <a:spLocks noGrp="1"/>
          </p:cNvSpPr>
          <p:nvPr>
            <p:ph idx="1"/>
          </p:nvPr>
        </p:nvSpPr>
        <p:spPr>
          <a:xfrm>
            <a:off x="611529" y="1524000"/>
            <a:ext cx="9956800" cy="4873752"/>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62001" y="2667000"/>
            <a:ext cx="6330493" cy="2819400"/>
          </a:xfrm>
          <a:prstGeom prst="rect">
            <a:avLst/>
          </a:prstGeom>
        </p:spPr>
      </p:pic>
      <p:sp>
        <p:nvSpPr>
          <p:cNvPr id="5" name="TextBox 4"/>
          <p:cNvSpPr txBox="1"/>
          <p:nvPr/>
        </p:nvSpPr>
        <p:spPr>
          <a:xfrm>
            <a:off x="990600" y="1755648"/>
            <a:ext cx="2819400" cy="646331"/>
          </a:xfrm>
          <a:prstGeom prst="rect">
            <a:avLst/>
          </a:prstGeom>
          <a:noFill/>
        </p:spPr>
        <p:txBody>
          <a:bodyPr wrap="square" rtlCol="0">
            <a:spAutoFit/>
          </a:bodyPr>
          <a:lstStyle/>
          <a:p>
            <a:r>
              <a:rPr lang="en-US" dirty="0"/>
              <a:t>Search for common errors </a:t>
            </a:r>
          </a:p>
          <a:p>
            <a:endParaRPr lang="en-US" dirty="0"/>
          </a:p>
        </p:txBody>
      </p:sp>
    </p:spTree>
    <p:extLst>
      <p:ext uri="{BB962C8B-B14F-4D97-AF65-F5344CB8AC3E}">
        <p14:creationId xmlns:p14="http://schemas.microsoft.com/office/powerpoint/2010/main" val="1106257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Resource Navigator </a:t>
            </a:r>
          </a:p>
        </p:txBody>
      </p:sp>
      <p:sp>
        <p:nvSpPr>
          <p:cNvPr id="6" name="Content Placeholder 5"/>
          <p:cNvSpPr>
            <a:spLocks noGrp="1"/>
          </p:cNvSpPr>
          <p:nvPr>
            <p:ph idx="1"/>
          </p:nvPr>
        </p:nvSpPr>
        <p:spPr/>
        <p:txBody>
          <a:bodyPr/>
          <a:lstStyle/>
          <a:p>
            <a:r>
              <a:rPr lang="en-US" dirty="0"/>
              <a:t>Search for common errors </a:t>
            </a:r>
          </a:p>
          <a:p>
            <a:endParaRPr lang="en-US" dirty="0"/>
          </a:p>
        </p:txBody>
      </p:sp>
      <p:pic>
        <p:nvPicPr>
          <p:cNvPr id="7" name="Picture 6"/>
          <p:cNvPicPr>
            <a:picLocks noChangeAspect="1"/>
          </p:cNvPicPr>
          <p:nvPr/>
        </p:nvPicPr>
        <p:blipFill>
          <a:blip r:embed="rId3"/>
          <a:stretch>
            <a:fillRect/>
          </a:stretch>
        </p:blipFill>
        <p:spPr>
          <a:xfrm>
            <a:off x="381000" y="2057400"/>
            <a:ext cx="8029575" cy="3438525"/>
          </a:xfrm>
          <a:prstGeom prst="rect">
            <a:avLst/>
          </a:prstGeom>
        </p:spPr>
      </p:pic>
    </p:spTree>
    <p:extLst>
      <p:ext uri="{BB962C8B-B14F-4D97-AF65-F5344CB8AC3E}">
        <p14:creationId xmlns:p14="http://schemas.microsoft.com/office/powerpoint/2010/main" val="4168134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Navigator </a:t>
            </a:r>
          </a:p>
        </p:txBody>
      </p:sp>
      <p:sp>
        <p:nvSpPr>
          <p:cNvPr id="3" name="Content Placeholder 2"/>
          <p:cNvSpPr>
            <a:spLocks noGrp="1"/>
          </p:cNvSpPr>
          <p:nvPr>
            <p:ph idx="1"/>
          </p:nvPr>
        </p:nvSpPr>
        <p:spPr/>
        <p:txBody>
          <a:bodyPr/>
          <a:lstStyle/>
          <a:p>
            <a:r>
              <a:rPr lang="en-US" dirty="0"/>
              <a:t>Authority heading issues</a:t>
            </a:r>
          </a:p>
          <a:p>
            <a:endParaRPr lang="en-US" dirty="0"/>
          </a:p>
        </p:txBody>
      </p:sp>
      <p:pic>
        <p:nvPicPr>
          <p:cNvPr id="6" name="Picture 5"/>
          <p:cNvPicPr>
            <a:picLocks noChangeAspect="1"/>
          </p:cNvPicPr>
          <p:nvPr/>
        </p:nvPicPr>
        <p:blipFill>
          <a:blip r:embed="rId3"/>
          <a:stretch>
            <a:fillRect/>
          </a:stretch>
        </p:blipFill>
        <p:spPr>
          <a:xfrm>
            <a:off x="609600" y="3933825"/>
            <a:ext cx="3749358" cy="971549"/>
          </a:xfrm>
          <a:prstGeom prst="rect">
            <a:avLst/>
          </a:prstGeom>
        </p:spPr>
      </p:pic>
      <p:pic>
        <p:nvPicPr>
          <p:cNvPr id="7" name="Picture 6"/>
          <p:cNvPicPr>
            <a:picLocks noChangeAspect="1"/>
          </p:cNvPicPr>
          <p:nvPr/>
        </p:nvPicPr>
        <p:blipFill>
          <a:blip r:embed="rId4"/>
          <a:stretch>
            <a:fillRect/>
          </a:stretch>
        </p:blipFill>
        <p:spPr>
          <a:xfrm>
            <a:off x="782391" y="2085975"/>
            <a:ext cx="8077200" cy="1647825"/>
          </a:xfrm>
          <a:prstGeom prst="rect">
            <a:avLst/>
          </a:prstGeom>
        </p:spPr>
      </p:pic>
    </p:spTree>
    <p:extLst>
      <p:ext uri="{BB962C8B-B14F-4D97-AF65-F5344CB8AC3E}">
        <p14:creationId xmlns:p14="http://schemas.microsoft.com/office/powerpoint/2010/main" val="3299053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491472" cy="862584"/>
          </a:xfrm>
        </p:spPr>
        <p:txBody>
          <a:bodyPr anchor="t"/>
          <a:lstStyle/>
          <a:p>
            <a:r>
              <a:rPr lang="en-US" dirty="0"/>
              <a:t>Maybe it’s not really an issue!</a:t>
            </a:r>
          </a:p>
        </p:txBody>
      </p:sp>
      <p:pic>
        <p:nvPicPr>
          <p:cNvPr id="11" name="Content Placeholder 10"/>
          <p:cNvPicPr>
            <a:picLocks noGrp="1" noChangeAspect="1"/>
          </p:cNvPicPr>
          <p:nvPr>
            <p:ph idx="1"/>
          </p:nvPr>
        </p:nvPicPr>
        <p:blipFill>
          <a:blip r:embed="rId3"/>
          <a:stretch>
            <a:fillRect/>
          </a:stretch>
        </p:blipFill>
        <p:spPr>
          <a:xfrm>
            <a:off x="5486400" y="1640147"/>
            <a:ext cx="5402420" cy="3573780"/>
          </a:xfrm>
          <a:prstGeom prst="rect">
            <a:avLst/>
          </a:prstGeom>
          <a:ln>
            <a:solidFill>
              <a:schemeClr val="accent1"/>
            </a:solidFill>
          </a:ln>
        </p:spPr>
      </p:pic>
      <p:pic>
        <p:nvPicPr>
          <p:cNvPr id="10" name="Picture 9">
            <a:hlinkClick r:id="rId4"/>
          </p:cNvPr>
          <p:cNvPicPr>
            <a:picLocks noChangeAspect="1"/>
          </p:cNvPicPr>
          <p:nvPr/>
        </p:nvPicPr>
        <p:blipFill>
          <a:blip r:embed="rId5"/>
          <a:stretch>
            <a:fillRect/>
          </a:stretch>
        </p:blipFill>
        <p:spPr>
          <a:xfrm>
            <a:off x="1024128" y="1640147"/>
            <a:ext cx="3859192" cy="4445537"/>
          </a:xfrm>
          <a:prstGeom prst="rect">
            <a:avLst/>
          </a:prstGeom>
          <a:ln>
            <a:solidFill>
              <a:schemeClr val="accent1"/>
            </a:solidFill>
          </a:ln>
        </p:spPr>
      </p:pic>
      <p:cxnSp>
        <p:nvCxnSpPr>
          <p:cNvPr id="20" name="Straight Arrow Connector 19"/>
          <p:cNvCxnSpPr/>
          <p:nvPr/>
        </p:nvCxnSpPr>
        <p:spPr>
          <a:xfrm flipH="1">
            <a:off x="7924800" y="1905000"/>
            <a:ext cx="990600" cy="228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96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867400" y="322138"/>
            <a:ext cx="5410200" cy="6227177"/>
          </a:xfrm>
        </p:spPr>
      </p:pic>
      <p:sp>
        <p:nvSpPr>
          <p:cNvPr id="10" name="Text Placeholder 9">
            <a:extLst>
              <a:ext uri="{FF2B5EF4-FFF2-40B4-BE49-F238E27FC236}">
                <a16:creationId xmlns:a16="http://schemas.microsoft.com/office/drawing/2014/main" id="{3E8ECFD9-15EC-4CD1-8778-4E4C0C5AB77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Potential patron in the area uses Google to search for a book.</a:t>
            </a:r>
          </a:p>
          <a:p>
            <a:pPr marL="285750" indent="-285750">
              <a:buFont typeface="Arial" panose="020B0604020202020204" pitchFamily="34" charset="0"/>
              <a:buChar char="•"/>
            </a:pPr>
            <a:r>
              <a:rPr lang="en-US" sz="2000" dirty="0"/>
              <a:t>Google geolocation finds nearest library with the option to borrow in the Google Knowledge Pane</a:t>
            </a:r>
          </a:p>
          <a:p>
            <a:pPr marL="285750" indent="-285750">
              <a:buFont typeface="Arial" panose="020B0604020202020204" pitchFamily="34" charset="0"/>
              <a:buChar char="•"/>
            </a:pPr>
            <a:r>
              <a:rPr lang="en-US" sz="2000" dirty="0"/>
              <a:t>Potential Patron is directed to PAC </a:t>
            </a:r>
          </a:p>
          <a:p>
            <a:pPr marL="285750" indent="-285750">
              <a:buFont typeface="Arial" panose="020B0604020202020204" pitchFamily="34" charset="0"/>
              <a:buChar char="•"/>
            </a:pPr>
            <a:r>
              <a:rPr lang="en-US" sz="2000" dirty="0"/>
              <a:t>Potential patron offered opportunity to register</a:t>
            </a:r>
          </a:p>
        </p:txBody>
      </p:sp>
    </p:spTree>
    <p:extLst>
      <p:ext uri="{BB962C8B-B14F-4D97-AF65-F5344CB8AC3E}">
        <p14:creationId xmlns:p14="http://schemas.microsoft.com/office/powerpoint/2010/main" val="1472043007"/>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But…sometimes it’s an issue</a:t>
            </a:r>
          </a:p>
        </p:txBody>
      </p:sp>
      <p:pic>
        <p:nvPicPr>
          <p:cNvPr id="4" name="Content Placeholder 3">
            <a:hlinkClick r:id="rId3"/>
          </p:cNvPr>
          <p:cNvPicPr>
            <a:picLocks noGrp="1" noChangeAspect="1"/>
          </p:cNvPicPr>
          <p:nvPr>
            <p:ph idx="1"/>
          </p:nvPr>
        </p:nvPicPr>
        <p:blipFill>
          <a:blip r:embed="rId4"/>
          <a:stretch>
            <a:fillRect/>
          </a:stretch>
        </p:blipFill>
        <p:spPr>
          <a:xfrm>
            <a:off x="4765067" y="1213626"/>
            <a:ext cx="5976824" cy="2570784"/>
          </a:xfrm>
          <a:prstGeom prst="rect">
            <a:avLst/>
          </a:prstGeom>
          <a:ln>
            <a:solidFill>
              <a:schemeClr val="accent1"/>
            </a:solidFill>
          </a:ln>
        </p:spPr>
      </p:pic>
      <p:pic>
        <p:nvPicPr>
          <p:cNvPr id="5" name="Picture 4">
            <a:hlinkClick r:id="rId5"/>
          </p:cNvPr>
          <p:cNvPicPr>
            <a:picLocks noChangeAspect="1"/>
          </p:cNvPicPr>
          <p:nvPr/>
        </p:nvPicPr>
        <p:blipFill>
          <a:blip r:embed="rId6"/>
          <a:stretch>
            <a:fillRect/>
          </a:stretch>
        </p:blipFill>
        <p:spPr>
          <a:xfrm>
            <a:off x="4767376" y="3962400"/>
            <a:ext cx="5918200" cy="2636449"/>
          </a:xfrm>
          <a:prstGeom prst="rect">
            <a:avLst/>
          </a:prstGeom>
          <a:ln>
            <a:solidFill>
              <a:schemeClr val="accent1"/>
            </a:solidFill>
          </a:ln>
        </p:spPr>
      </p:pic>
      <p:pic>
        <p:nvPicPr>
          <p:cNvPr id="9" name="Picture 8"/>
          <p:cNvPicPr>
            <a:picLocks noChangeAspect="1"/>
          </p:cNvPicPr>
          <p:nvPr/>
        </p:nvPicPr>
        <p:blipFill>
          <a:blip r:embed="rId7"/>
          <a:stretch>
            <a:fillRect/>
          </a:stretch>
        </p:blipFill>
        <p:spPr>
          <a:xfrm>
            <a:off x="457200" y="2084087"/>
            <a:ext cx="3677725" cy="859900"/>
          </a:xfrm>
          <a:prstGeom prst="rect">
            <a:avLst/>
          </a:prstGeom>
        </p:spPr>
      </p:pic>
      <p:sp>
        <p:nvSpPr>
          <p:cNvPr id="16" name="Action Button: Help 15">
            <a:hlinkClick r:id="" action="ppaction://noaction" highlightClick="1"/>
          </p:cNvPr>
          <p:cNvSpPr/>
          <p:nvPr/>
        </p:nvSpPr>
        <p:spPr>
          <a:xfrm>
            <a:off x="962562" y="3411998"/>
            <a:ext cx="2667000" cy="243840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378103" y="1981200"/>
            <a:ext cx="1270097" cy="3902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367747" y="2743200"/>
            <a:ext cx="1171038" cy="10696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60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ppt_w</p:attrName>
                                        </p:attrNameLst>
                                      </p:cBhvr>
                                      <p:tavLst>
                                        <p:tav tm="0" fmla="#ppt_w*sin(2.5*pi*$)">
                                          <p:val>
                                            <p:fltVal val="0"/>
                                          </p:val>
                                        </p:tav>
                                        <p:tav tm="100000">
                                          <p:val>
                                            <p:fltVal val="1"/>
                                          </p:val>
                                        </p:tav>
                                      </p:tavLst>
                                    </p:anim>
                                    <p:anim calcmode="lin" valueType="num">
                                      <p:cBhvr>
                                        <p:cTn id="2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47374" y="1333827"/>
            <a:ext cx="8403336" cy="5125616"/>
            <a:chOff x="6438466" y="1806769"/>
            <a:chExt cx="8403336" cy="5125616"/>
          </a:xfrm>
        </p:grpSpPr>
        <p:pic>
          <p:nvPicPr>
            <p:cNvPr id="4" name="Picture 3"/>
            <p:cNvPicPr>
              <a:picLocks noChangeAspect="1"/>
            </p:cNvPicPr>
            <p:nvPr/>
          </p:nvPicPr>
          <p:blipFill>
            <a:blip r:embed="rId3"/>
            <a:stretch>
              <a:fillRect/>
            </a:stretch>
          </p:blipFill>
          <p:spPr>
            <a:xfrm>
              <a:off x="6438466" y="1806769"/>
              <a:ext cx="8403336" cy="5125616"/>
            </a:xfrm>
            <a:prstGeom prst="rect">
              <a:avLst/>
            </a:prstGeom>
            <a:ln>
              <a:solidFill>
                <a:schemeClr val="accent1"/>
              </a:solidFill>
            </a:ln>
          </p:spPr>
        </p:pic>
        <p:cxnSp>
          <p:nvCxnSpPr>
            <p:cNvPr id="14" name="Straight Arrow Connector 13"/>
            <p:cNvCxnSpPr/>
            <p:nvPr/>
          </p:nvCxnSpPr>
          <p:spPr>
            <a:xfrm flipV="1">
              <a:off x="8750345" y="495622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5" name="Title 14"/>
          <p:cNvSpPr>
            <a:spLocks noGrp="1"/>
          </p:cNvSpPr>
          <p:nvPr>
            <p:ph type="title"/>
          </p:nvPr>
        </p:nvSpPr>
        <p:spPr/>
        <p:txBody>
          <a:bodyPr anchor="t">
            <a:normAutofit/>
          </a:bodyPr>
          <a:lstStyle/>
          <a:p>
            <a:r>
              <a:rPr lang="en-US" dirty="0"/>
              <a:t>Punctuation makes a difference!</a:t>
            </a:r>
          </a:p>
        </p:txBody>
      </p:sp>
      <p:sp>
        <p:nvSpPr>
          <p:cNvPr id="2" name="Content Placeholder 1"/>
          <p:cNvSpPr>
            <a:spLocks noGrp="1"/>
          </p:cNvSpPr>
          <p:nvPr>
            <p:ph idx="1"/>
          </p:nvPr>
        </p:nvSpPr>
        <p:spPr/>
        <p:txBody>
          <a:bodyPr/>
          <a:lstStyle/>
          <a:p>
            <a:endParaRPr lang="en-US"/>
          </a:p>
        </p:txBody>
      </p:sp>
      <p:grpSp>
        <p:nvGrpSpPr>
          <p:cNvPr id="29" name="Group 28"/>
          <p:cNvGrpSpPr/>
          <p:nvPr/>
        </p:nvGrpSpPr>
        <p:grpSpPr>
          <a:xfrm>
            <a:off x="842494" y="1560668"/>
            <a:ext cx="7813097" cy="4709160"/>
            <a:chOff x="-3620574" y="1173570"/>
            <a:chExt cx="7813097" cy="4709160"/>
          </a:xfrm>
        </p:grpSpPr>
        <p:pic>
          <p:nvPicPr>
            <p:cNvPr id="3" name="Picture 2"/>
            <p:cNvPicPr>
              <a:picLocks noChangeAspect="1"/>
            </p:cNvPicPr>
            <p:nvPr/>
          </p:nvPicPr>
          <p:blipFill>
            <a:blip r:embed="rId4"/>
            <a:stretch>
              <a:fillRect/>
            </a:stretch>
          </p:blipFill>
          <p:spPr>
            <a:xfrm>
              <a:off x="-3620574" y="1173570"/>
              <a:ext cx="7813097" cy="4709160"/>
            </a:xfrm>
            <a:prstGeom prst="rect">
              <a:avLst/>
            </a:prstGeom>
            <a:ln>
              <a:solidFill>
                <a:schemeClr val="accent1"/>
              </a:solidFill>
            </a:ln>
          </p:spPr>
        </p:pic>
        <p:cxnSp>
          <p:nvCxnSpPr>
            <p:cNvPr id="28" name="Straight Arrow Connector 27"/>
            <p:cNvCxnSpPr/>
            <p:nvPr/>
          </p:nvCxnSpPr>
          <p:spPr>
            <a:xfrm flipV="1">
              <a:off x="-1495756" y="4044574"/>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515701" y="1408773"/>
            <a:ext cx="8403336" cy="5129784"/>
            <a:chOff x="3176384" y="801123"/>
            <a:chExt cx="8403336" cy="5129784"/>
          </a:xfrm>
        </p:grpSpPr>
        <p:pic>
          <p:nvPicPr>
            <p:cNvPr id="18" name="Picture 17"/>
            <p:cNvPicPr>
              <a:picLocks noChangeAspect="1"/>
            </p:cNvPicPr>
            <p:nvPr/>
          </p:nvPicPr>
          <p:blipFill>
            <a:blip r:embed="rId5"/>
            <a:stretch>
              <a:fillRect/>
            </a:stretch>
          </p:blipFill>
          <p:spPr>
            <a:xfrm>
              <a:off x="3176384" y="801123"/>
              <a:ext cx="8403336" cy="5129784"/>
            </a:xfrm>
            <a:prstGeom prst="rect">
              <a:avLst/>
            </a:prstGeom>
          </p:spPr>
        </p:pic>
        <p:cxnSp>
          <p:nvCxnSpPr>
            <p:cNvPr id="26" name="Straight Arrow Connector 25"/>
            <p:cNvCxnSpPr/>
            <p:nvPr/>
          </p:nvCxnSpPr>
          <p:spPr>
            <a:xfrm flipV="1">
              <a:off x="5456881" y="397140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518653" y="1501965"/>
            <a:ext cx="8399735" cy="5036592"/>
            <a:chOff x="-4199868" y="1041239"/>
            <a:chExt cx="8399735" cy="5036592"/>
          </a:xfrm>
        </p:grpSpPr>
        <p:pic>
          <p:nvPicPr>
            <p:cNvPr id="6" name="Picture 5"/>
            <p:cNvPicPr>
              <a:picLocks noChangeAspect="1"/>
            </p:cNvPicPr>
            <p:nvPr/>
          </p:nvPicPr>
          <p:blipFill>
            <a:blip r:embed="rId6"/>
            <a:stretch>
              <a:fillRect/>
            </a:stretch>
          </p:blipFill>
          <p:spPr>
            <a:xfrm>
              <a:off x="-4199868" y="1041239"/>
              <a:ext cx="8399735" cy="5036592"/>
            </a:xfrm>
            <a:prstGeom prst="rect">
              <a:avLst/>
            </a:prstGeom>
            <a:ln>
              <a:solidFill>
                <a:schemeClr val="accent1"/>
              </a:solidFill>
            </a:ln>
          </p:spPr>
        </p:pic>
        <p:cxnSp>
          <p:nvCxnSpPr>
            <p:cNvPr id="30" name="Straight Arrow Connector 29"/>
            <p:cNvCxnSpPr/>
            <p:nvPr/>
          </p:nvCxnSpPr>
          <p:spPr>
            <a:xfrm flipV="1">
              <a:off x="-1926253" y="5600812"/>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120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err="1"/>
              <a:t>Mccarthy</a:t>
            </a:r>
            <a:r>
              <a:rPr lang="en-US" b="1" dirty="0"/>
              <a:t>, Cormac Before and After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846311"/>
            <a:ext cx="5257800" cy="2593925"/>
          </a:xfrm>
          <a:ln>
            <a:solidFill>
              <a:schemeClr val="accent1"/>
            </a:solidFill>
          </a:ln>
        </p:spPr>
      </p:pic>
      <p:sp>
        <p:nvSpPr>
          <p:cNvPr id="11" name="Rectangle 10"/>
          <p:cNvSpPr/>
          <p:nvPr/>
        </p:nvSpPr>
        <p:spPr>
          <a:xfrm>
            <a:off x="1219200" y="4191000"/>
            <a:ext cx="1219200" cy="449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918800" y="2840253"/>
            <a:ext cx="5256062" cy="2606040"/>
            <a:chOff x="5943600" y="1786648"/>
            <a:chExt cx="5256062" cy="2606040"/>
          </a:xfrm>
        </p:grpSpPr>
        <p:pic>
          <p:nvPicPr>
            <p:cNvPr id="8" name="Picture 7">
              <a:hlinkClick r:id="rId4"/>
            </p:cNvPr>
            <p:cNvPicPr>
              <a:picLocks noChangeAspect="1"/>
            </p:cNvPicPr>
            <p:nvPr/>
          </p:nvPicPr>
          <p:blipFill>
            <a:blip r:embed="rId5"/>
            <a:stretch>
              <a:fillRect/>
            </a:stretch>
          </p:blipFill>
          <p:spPr>
            <a:xfrm>
              <a:off x="5943600" y="1786648"/>
              <a:ext cx="5256062" cy="2606040"/>
            </a:xfrm>
            <a:prstGeom prst="rect">
              <a:avLst/>
            </a:prstGeom>
            <a:ln>
              <a:solidFill>
                <a:schemeClr val="accent1"/>
              </a:solidFill>
            </a:ln>
          </p:spPr>
        </p:pic>
        <p:sp>
          <p:nvSpPr>
            <p:cNvPr id="12" name="Rectangle 11"/>
            <p:cNvSpPr/>
            <p:nvPr/>
          </p:nvSpPr>
          <p:spPr>
            <a:xfrm>
              <a:off x="6400800" y="3505200"/>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1905000" y="1839442"/>
            <a:ext cx="2628900" cy="769441"/>
          </a:xfrm>
          <a:prstGeom prst="rect">
            <a:avLst/>
          </a:prstGeom>
          <a:noFill/>
        </p:spPr>
        <p:txBody>
          <a:bodyPr wrap="square" rtlCol="0">
            <a:spAutoFit/>
          </a:bodyPr>
          <a:lstStyle/>
          <a:p>
            <a:r>
              <a:rPr lang="en-US" sz="4400" b="1" dirty="0">
                <a:solidFill>
                  <a:schemeClr val="accent1"/>
                </a:solidFill>
              </a:rPr>
              <a:t>Before</a:t>
            </a:r>
          </a:p>
        </p:txBody>
      </p:sp>
      <p:sp>
        <p:nvSpPr>
          <p:cNvPr id="17" name="TextBox 16"/>
          <p:cNvSpPr txBox="1"/>
          <p:nvPr/>
        </p:nvSpPr>
        <p:spPr>
          <a:xfrm>
            <a:off x="7010400" y="1863193"/>
            <a:ext cx="2628900" cy="769441"/>
          </a:xfrm>
          <a:prstGeom prst="rect">
            <a:avLst/>
          </a:prstGeom>
          <a:noFill/>
        </p:spPr>
        <p:txBody>
          <a:bodyPr wrap="square" rtlCol="0">
            <a:spAutoFit/>
          </a:bodyPr>
          <a:lstStyle/>
          <a:p>
            <a:r>
              <a:rPr lang="en-US" sz="4400" b="1" dirty="0">
                <a:solidFill>
                  <a:schemeClr val="accent1"/>
                </a:solidFill>
              </a:rPr>
              <a:t>After</a:t>
            </a:r>
          </a:p>
        </p:txBody>
      </p:sp>
    </p:spTree>
    <p:extLst>
      <p:ext uri="{BB962C8B-B14F-4D97-AF65-F5344CB8AC3E}">
        <p14:creationId xmlns:p14="http://schemas.microsoft.com/office/powerpoint/2010/main" val="2962074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dirty="0"/>
              <a:t>Time consuming</a:t>
            </a:r>
          </a:p>
          <a:p>
            <a:pPr>
              <a:buFont typeface="Wingdings" panose="05000000000000000000" pitchFamily="2" charset="2"/>
              <a:buChar char="§"/>
            </a:pPr>
            <a:r>
              <a:rPr lang="en-US" dirty="0"/>
              <a:t>No instance updates</a:t>
            </a:r>
          </a:p>
          <a:p>
            <a:pPr>
              <a:buFont typeface="Wingdings" panose="05000000000000000000" pitchFamily="2" charset="2"/>
              <a:buChar char="§"/>
            </a:pPr>
            <a:r>
              <a:rPr lang="en-US" dirty="0"/>
              <a:t>Might be impossible for big databases</a:t>
            </a:r>
          </a:p>
          <a:p>
            <a:pPr>
              <a:buFont typeface="Wingdings" panose="05000000000000000000" pitchFamily="2" charset="2"/>
              <a:buChar char="§"/>
            </a:pPr>
            <a:r>
              <a:rPr lang="en-US" dirty="0"/>
              <a:t>Many records need to be edited individually </a:t>
            </a:r>
          </a:p>
          <a:p>
            <a:pPr>
              <a:buFont typeface="Wingdings" panose="05000000000000000000" pitchFamily="2" charset="2"/>
              <a:buChar char="§"/>
            </a:pPr>
            <a:r>
              <a:rPr lang="en-US" dirty="0"/>
              <a:t>Never complete! </a:t>
            </a:r>
          </a:p>
          <a:p>
            <a:endParaRPr lang="en-US" dirty="0"/>
          </a:p>
        </p:txBody>
      </p:sp>
    </p:spTree>
    <p:extLst>
      <p:ext uri="{BB962C8B-B14F-4D97-AF65-F5344CB8AC3E}">
        <p14:creationId xmlns:p14="http://schemas.microsoft.com/office/powerpoint/2010/main" val="836385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works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New way to look at library data</a:t>
            </a:r>
          </a:p>
          <a:p>
            <a:pPr>
              <a:buFont typeface="Wingdings" panose="05000000000000000000" pitchFamily="2" charset="2"/>
              <a:buChar char="§"/>
            </a:pPr>
            <a:r>
              <a:rPr lang="en-US" dirty="0"/>
              <a:t>Find errors and issues that are difficult to spot in traditional catalog </a:t>
            </a:r>
          </a:p>
          <a:p>
            <a:pPr>
              <a:buFont typeface="Wingdings" panose="05000000000000000000" pitchFamily="2" charset="2"/>
              <a:buChar char="§"/>
            </a:pPr>
            <a:r>
              <a:rPr lang="en-US" dirty="0"/>
              <a:t>Changes can be done in bulk</a:t>
            </a:r>
          </a:p>
          <a:p>
            <a:pPr>
              <a:buFont typeface="Wingdings" panose="05000000000000000000" pitchFamily="2" charset="2"/>
              <a:buChar char="§"/>
            </a:pPr>
            <a:r>
              <a:rPr lang="en-US" dirty="0"/>
              <a:t>Almost anyone can do it</a:t>
            </a:r>
          </a:p>
          <a:p>
            <a:pPr>
              <a:buFont typeface="Wingdings" panose="05000000000000000000" pitchFamily="2" charset="2"/>
              <a:buChar char="§"/>
            </a:pPr>
            <a:r>
              <a:rPr lang="en-US" dirty="0"/>
              <a:t>Enhances and improves the catalog!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642079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t>
            </a:r>
          </a:p>
        </p:txBody>
      </p:sp>
      <p:sp>
        <p:nvSpPr>
          <p:cNvPr id="3" name="Content Placeholder 2"/>
          <p:cNvSpPr>
            <a:spLocks noGrp="1"/>
          </p:cNvSpPr>
          <p:nvPr>
            <p:ph idx="1"/>
          </p:nvPr>
        </p:nvSpPr>
        <p:spPr/>
        <p:txBody>
          <a:bodyPr/>
          <a:lstStyle/>
          <a:p>
            <a:r>
              <a:rPr lang="en-US" dirty="0">
                <a:hlinkClick r:id="rId2"/>
              </a:rPr>
              <a:t>https://sites.uwm.edu/mll/linked-data-for-beginners/</a:t>
            </a:r>
            <a:endParaRPr lang="en-US" dirty="0"/>
          </a:p>
        </p:txBody>
      </p:sp>
    </p:spTree>
    <p:extLst>
      <p:ext uri="{BB962C8B-B14F-4D97-AF65-F5344CB8AC3E}">
        <p14:creationId xmlns:p14="http://schemas.microsoft.com/office/powerpoint/2010/main" val="4190176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prstGeom prst="rect">
            <a:avLst/>
          </a:prstGeom>
        </p:spPr>
        <p:txBody>
          <a:bodyPr/>
          <a:lstStyle/>
          <a:p>
            <a:pPr>
              <a:defRPr sz="2400" b="0">
                <a:latin typeface="Avenir Heavy"/>
                <a:ea typeface="Avenir Heavy"/>
                <a:cs typeface="Avenir Heavy"/>
                <a:sym typeface="Avenir Heavy"/>
              </a:defRPr>
            </a:pPr>
            <a:r>
              <a:t>Linked Data and Readers Advisory</a:t>
            </a:r>
            <a:br/>
            <a:r>
              <a:t>Sue Harmon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troduction"/>
          <p:cNvSpPr txBox="1">
            <a:spLocks noGrp="1"/>
          </p:cNvSpPr>
          <p:nvPr>
            <p:ph type="title"/>
          </p:nvPr>
        </p:nvSpPr>
        <p:spPr>
          <a:prstGeom prst="rect">
            <a:avLst/>
          </a:prstGeom>
        </p:spPr>
        <p:txBody>
          <a:bodyPr/>
          <a:lstStyle/>
          <a:p>
            <a:r>
              <a:t>Introduction</a:t>
            </a:r>
          </a:p>
        </p:txBody>
      </p:sp>
      <p:sp>
        <p:nvSpPr>
          <p:cNvPr id="135" name="Sue Harmon…"/>
          <p:cNvSpPr txBox="1">
            <a:spLocks noGrp="1"/>
          </p:cNvSpPr>
          <p:nvPr>
            <p:ph type="body" sz="half" idx="1"/>
          </p:nvPr>
        </p:nvSpPr>
        <p:spPr>
          <a:xfrm>
            <a:off x="609600" y="1600200"/>
            <a:ext cx="4876800" cy="4167616"/>
          </a:xfrm>
          <a:prstGeom prst="rect">
            <a:avLst/>
          </a:prstGeom>
        </p:spPr>
        <p:txBody>
          <a:bodyPr>
            <a:normAutofit/>
          </a:bodyPr>
          <a:lstStyle/>
          <a:p>
            <a:pPr marL="266090" indent="-266090" defTabSz="886968">
              <a:spcBef>
                <a:spcPts val="500"/>
              </a:spcBef>
              <a:defRPr sz="2328"/>
            </a:pPr>
            <a:r>
              <a:rPr dirty="0"/>
              <a:t>Sue Harmon</a:t>
            </a:r>
          </a:p>
          <a:p>
            <a:pPr marL="266090" indent="-266090" defTabSz="886968">
              <a:spcBef>
                <a:spcPts val="500"/>
              </a:spcBef>
              <a:defRPr sz="2328"/>
            </a:pPr>
            <a:r>
              <a:rPr lang="en-US" dirty="0"/>
              <a:t>Manchester City Library</a:t>
            </a:r>
            <a:endParaRPr dirty="0"/>
          </a:p>
          <a:p>
            <a:pPr marL="620877" lvl="1" indent="-266090" defTabSz="886968">
              <a:spcBef>
                <a:spcPts val="500"/>
              </a:spcBef>
              <a:buSzPct val="70000"/>
              <a:buChar char="○"/>
              <a:defRPr sz="2328"/>
            </a:pPr>
            <a:r>
              <a:rPr lang="en-US" dirty="0"/>
              <a:t>Information &amp; Technology Librarian</a:t>
            </a:r>
            <a:endParaRPr dirty="0"/>
          </a:p>
          <a:p>
            <a:pPr marL="620877" lvl="1" indent="-266090" defTabSz="886968">
              <a:spcBef>
                <a:spcPts val="500"/>
              </a:spcBef>
              <a:buSzPct val="70000"/>
              <a:buChar char="○"/>
              <a:defRPr sz="2328"/>
            </a:pPr>
            <a:r>
              <a:rPr dirty="0"/>
              <a:t>Program planning, Reference, Readers Advisory, Technology</a:t>
            </a:r>
            <a:endParaRPr lang="en-US" dirty="0"/>
          </a:p>
          <a:p>
            <a:pPr marL="620877" lvl="1" indent="-266090" defTabSz="886968">
              <a:spcBef>
                <a:spcPts val="500"/>
              </a:spcBef>
              <a:buSzPct val="70000"/>
              <a:buFontTx/>
              <a:buChar char="○"/>
              <a:defRPr sz="2328"/>
            </a:pPr>
            <a:r>
              <a:rPr lang="en-US" dirty="0"/>
              <a:t>TechNet Liaison for GMILCS</a:t>
            </a:r>
            <a:endParaRPr dirty="0"/>
          </a:p>
          <a:p>
            <a:pPr marL="266090" indent="-266090" defTabSz="886968">
              <a:spcBef>
                <a:spcPts val="500"/>
              </a:spcBef>
              <a:defRPr sz="2328"/>
            </a:pPr>
            <a:r>
              <a:rPr dirty="0" err="1"/>
              <a:t>REference</a:t>
            </a:r>
            <a:r>
              <a:rPr dirty="0"/>
              <a:t> and </a:t>
            </a:r>
            <a:r>
              <a:rPr dirty="0" err="1"/>
              <a:t>ADult</a:t>
            </a:r>
            <a:r>
              <a:rPr dirty="0"/>
              <a:t> Services (READS) section of NHLA</a:t>
            </a:r>
          </a:p>
          <a:p>
            <a:pPr marL="620877" lvl="1" indent="-266090" defTabSz="886968">
              <a:spcBef>
                <a:spcPts val="500"/>
              </a:spcBef>
              <a:buSzPct val="70000"/>
              <a:buChar char="○"/>
              <a:defRPr sz="2328"/>
            </a:pPr>
            <a:r>
              <a:rPr dirty="0"/>
              <a:t>Membership Chair</a:t>
            </a:r>
          </a:p>
        </p:txBody>
      </p:sp>
      <p:pic>
        <p:nvPicPr>
          <p:cNvPr id="136" name="logo.png" descr="logo.png"/>
          <p:cNvPicPr>
            <a:picLocks noChangeAspect="1"/>
          </p:cNvPicPr>
          <p:nvPr/>
        </p:nvPicPr>
        <p:blipFill>
          <a:blip r:embed="rId3"/>
          <a:stretch>
            <a:fillRect/>
          </a:stretch>
        </p:blipFill>
        <p:spPr>
          <a:xfrm>
            <a:off x="6376987" y="2764870"/>
            <a:ext cx="4711701" cy="2895601"/>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ractical Applications"/>
          <p:cNvSpPr txBox="1">
            <a:spLocks noGrp="1"/>
          </p:cNvSpPr>
          <p:nvPr>
            <p:ph type="title"/>
          </p:nvPr>
        </p:nvSpPr>
        <p:spPr>
          <a:xfrm>
            <a:off x="609600" y="274638"/>
            <a:ext cx="9956800" cy="1143002"/>
          </a:xfrm>
          <a:prstGeom prst="rect">
            <a:avLst/>
          </a:prstGeom>
        </p:spPr>
        <p:txBody>
          <a:bodyPr/>
          <a:lstStyle/>
          <a:p>
            <a:r>
              <a:t>Practical Applications</a:t>
            </a:r>
          </a:p>
        </p:txBody>
      </p:sp>
      <p:sp>
        <p:nvSpPr>
          <p:cNvPr id="141" name="Strategic Plan…"/>
          <p:cNvSpPr txBox="1">
            <a:spLocks noGrp="1"/>
          </p:cNvSpPr>
          <p:nvPr>
            <p:ph type="body" sz="half" idx="1"/>
          </p:nvPr>
        </p:nvSpPr>
        <p:spPr>
          <a:prstGeom prst="rect">
            <a:avLst/>
          </a:prstGeom>
        </p:spPr>
        <p:txBody>
          <a:bodyPr/>
          <a:lstStyle/>
          <a:p>
            <a:pPr marL="244143" indent="-244143" defTabSz="813816">
              <a:spcBef>
                <a:spcPts val="500"/>
              </a:spcBef>
              <a:defRPr sz="2100" b="1"/>
            </a:pPr>
            <a:r>
              <a:t>Strategic Plan</a:t>
            </a:r>
          </a:p>
          <a:p>
            <a:pPr marL="569670" lvl="1" indent="-244143" defTabSz="813816">
              <a:spcBef>
                <a:spcPts val="500"/>
              </a:spcBef>
              <a:buSzPct val="70000"/>
              <a:buChar char="○"/>
              <a:defRPr sz="2100">
                <a:latin typeface="Avenir Book"/>
                <a:ea typeface="Avenir Book"/>
                <a:cs typeface="Avenir Book"/>
                <a:sym typeface="Avenir Book"/>
              </a:defRPr>
            </a:pPr>
            <a:r>
              <a:t>Marketing / library brand awareness</a:t>
            </a:r>
          </a:p>
          <a:p>
            <a:pPr marL="569670" lvl="1" indent="-244143" defTabSz="813816">
              <a:spcBef>
                <a:spcPts val="500"/>
              </a:spcBef>
              <a:buSzPct val="70000"/>
              <a:buChar char="○"/>
              <a:defRPr sz="2100">
                <a:latin typeface="Avenir Book"/>
                <a:ea typeface="Avenir Book"/>
                <a:cs typeface="Avenir Book"/>
                <a:sym typeface="Avenir Book"/>
              </a:defRPr>
            </a:pPr>
            <a:r>
              <a:t>Inclusion of diversity/multiculturalism</a:t>
            </a:r>
          </a:p>
          <a:p>
            <a:pPr marL="569670" lvl="1" indent="-244143" defTabSz="813816">
              <a:spcBef>
                <a:spcPts val="500"/>
              </a:spcBef>
              <a:buSzPct val="70000"/>
              <a:buChar char="○"/>
              <a:defRPr sz="2100">
                <a:latin typeface="Avenir Book"/>
                <a:ea typeface="Avenir Book"/>
                <a:cs typeface="Avenir Book"/>
                <a:sym typeface="Avenir Book"/>
              </a:defRPr>
            </a:pPr>
            <a:r>
              <a:t>Education of government officials &amp; citizens</a:t>
            </a:r>
          </a:p>
          <a:p>
            <a:pPr marL="244143" indent="-244143" defTabSz="813816">
              <a:spcBef>
                <a:spcPts val="500"/>
              </a:spcBef>
              <a:defRPr sz="2100" b="1"/>
            </a:pPr>
            <a:r>
              <a:t>Mission Statement</a:t>
            </a:r>
          </a:p>
          <a:p>
            <a:pPr marL="569670" lvl="1" indent="-244143" defTabSz="813816">
              <a:spcBef>
                <a:spcPts val="500"/>
              </a:spcBef>
              <a:buSzPct val="70000"/>
              <a:buChar char="○"/>
              <a:defRPr sz="2100">
                <a:latin typeface="Avenir Book"/>
                <a:ea typeface="Avenir Book"/>
                <a:cs typeface="Avenir Book"/>
                <a:sym typeface="Avenir Book"/>
              </a:defRPr>
            </a:pPr>
            <a:r>
              <a:t>Lifelong learning / Education</a:t>
            </a:r>
          </a:p>
          <a:p>
            <a:pPr marL="569670" lvl="1" indent="-244143" defTabSz="813816">
              <a:spcBef>
                <a:spcPts val="500"/>
              </a:spcBef>
              <a:buSzPct val="70000"/>
              <a:buChar char="○"/>
              <a:defRPr sz="2100">
                <a:latin typeface="Avenir Book"/>
                <a:ea typeface="Avenir Book"/>
                <a:cs typeface="Avenir Book"/>
                <a:sym typeface="Avenir Book"/>
              </a:defRPr>
            </a:pPr>
            <a:r>
              <a:t>Community Outreach/Engagement</a:t>
            </a:r>
          </a:p>
        </p:txBody>
      </p:sp>
      <p:pic>
        <p:nvPicPr>
          <p:cNvPr id="142" name="Picture 3" descr="Picture 3"/>
          <p:cNvPicPr>
            <a:picLocks noChangeAspect="1"/>
          </p:cNvPicPr>
          <p:nvPr/>
        </p:nvPicPr>
        <p:blipFill>
          <a:blip r:embed="rId3"/>
          <a:stretch>
            <a:fillRect/>
          </a:stretch>
        </p:blipFill>
        <p:spPr>
          <a:xfrm>
            <a:off x="6169376" y="1474812"/>
            <a:ext cx="4343403" cy="3211788"/>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aders Advisory"/>
          <p:cNvSpPr txBox="1">
            <a:spLocks noGrp="1"/>
          </p:cNvSpPr>
          <p:nvPr>
            <p:ph type="title"/>
          </p:nvPr>
        </p:nvSpPr>
        <p:spPr>
          <a:xfrm>
            <a:off x="609600" y="274638"/>
            <a:ext cx="9956800" cy="1143002"/>
          </a:xfrm>
          <a:prstGeom prst="rect">
            <a:avLst/>
          </a:prstGeom>
        </p:spPr>
        <p:txBody>
          <a:bodyPr/>
          <a:lstStyle/>
          <a:p>
            <a:r>
              <a:t>Readers Advisory</a:t>
            </a:r>
          </a:p>
        </p:txBody>
      </p:sp>
      <p:sp>
        <p:nvSpPr>
          <p:cNvPr id="147" name="Online booklists raise online awareness…"/>
          <p:cNvSpPr txBox="1">
            <a:spLocks noGrp="1"/>
          </p:cNvSpPr>
          <p:nvPr>
            <p:ph type="body" sz="half" idx="1"/>
          </p:nvPr>
        </p:nvSpPr>
        <p:spPr>
          <a:prstGeom prst="rect">
            <a:avLst/>
          </a:prstGeom>
        </p:spPr>
        <p:txBody>
          <a:bodyPr/>
          <a:lstStyle/>
          <a:p>
            <a:pPr marL="246888" indent="-246888" defTabSz="822959">
              <a:spcBef>
                <a:spcPts val="500"/>
              </a:spcBef>
              <a:defRPr sz="2159"/>
            </a:pPr>
            <a:r>
              <a:rPr dirty="0"/>
              <a:t>Increase awareness of Library’s online presence</a:t>
            </a:r>
          </a:p>
          <a:p>
            <a:pPr marL="246888" indent="-246888" defTabSz="822959">
              <a:spcBef>
                <a:spcPts val="500"/>
              </a:spcBef>
              <a:defRPr sz="2159"/>
            </a:pPr>
            <a:r>
              <a:rPr dirty="0"/>
              <a:t>Attract new patrons</a:t>
            </a:r>
          </a:p>
          <a:p>
            <a:pPr marL="246888" indent="-246888" defTabSz="822959">
              <a:spcBef>
                <a:spcPts val="500"/>
              </a:spcBef>
              <a:defRPr sz="2159"/>
            </a:pPr>
            <a:r>
              <a:rPr dirty="0"/>
              <a:t>Frequent posts impact Social Media algorithms</a:t>
            </a:r>
          </a:p>
          <a:p>
            <a:pPr marL="246888" indent="-246888" defTabSz="822959">
              <a:spcBef>
                <a:spcPts val="500"/>
              </a:spcBef>
              <a:defRPr sz="2159"/>
            </a:pPr>
            <a:r>
              <a:rPr dirty="0"/>
              <a:t>Custom booklists allows for:</a:t>
            </a:r>
          </a:p>
          <a:p>
            <a:pPr marL="576072" lvl="1" indent="-246888" defTabSz="822959">
              <a:spcBef>
                <a:spcPts val="500"/>
              </a:spcBef>
              <a:buSzPct val="70000"/>
              <a:buChar char="○"/>
              <a:defRPr sz="2159"/>
            </a:pPr>
            <a:r>
              <a:rPr dirty="0"/>
              <a:t>Targeted collection promotion</a:t>
            </a:r>
          </a:p>
          <a:p>
            <a:pPr marL="905255" lvl="2" indent="-246888" defTabSz="822959">
              <a:spcBef>
                <a:spcPts val="500"/>
              </a:spcBef>
              <a:buSzPct val="70000"/>
              <a:defRPr sz="2159"/>
            </a:pPr>
            <a:r>
              <a:rPr dirty="0"/>
              <a:t>More inclusion of marginalized groups</a:t>
            </a:r>
          </a:p>
          <a:p>
            <a:pPr marL="905255" lvl="2" indent="-246888" defTabSz="822959">
              <a:spcBef>
                <a:spcPts val="500"/>
              </a:spcBef>
              <a:buSzPct val="70000"/>
              <a:defRPr sz="2159"/>
            </a:pPr>
            <a:r>
              <a:rPr dirty="0"/>
              <a:t>Educational initiatives</a:t>
            </a:r>
          </a:p>
          <a:p>
            <a:pPr marL="905255" lvl="2" indent="-246888" defTabSz="822959">
              <a:spcBef>
                <a:spcPts val="500"/>
              </a:spcBef>
              <a:buSzPct val="70000"/>
              <a:defRPr sz="2159"/>
            </a:pPr>
            <a:r>
              <a:rPr dirty="0"/>
              <a:t>Collaboration with Community Organizations</a:t>
            </a:r>
          </a:p>
        </p:txBody>
      </p:sp>
      <p:pic>
        <p:nvPicPr>
          <p:cNvPr id="148" name="Screenshot 2020-07-07 09.22.21.png" descr="Screenshot 2020-07-07 09.22.21.png"/>
          <p:cNvPicPr>
            <a:picLocks noChangeAspect="1"/>
          </p:cNvPicPr>
          <p:nvPr/>
        </p:nvPicPr>
        <p:blipFill>
          <a:blip r:embed="rId3"/>
          <a:stretch>
            <a:fillRect/>
          </a:stretch>
        </p:blipFill>
        <p:spPr>
          <a:xfrm>
            <a:off x="6137275" y="925201"/>
            <a:ext cx="4876800" cy="5007597"/>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pPr algn="ctr"/>
            <a:r>
              <a:rPr lang="en-US" sz="3200" dirty="0">
                <a:latin typeface="Avenir Book"/>
                <a:ea typeface="Avenir Book" charset="0"/>
                <a:cs typeface="Avenir Book" charset="0"/>
              </a:rPr>
              <a:t>Linked Data (JSON-LD) VS marc</a:t>
            </a:r>
          </a:p>
        </p:txBody>
      </p:sp>
      <p:pic>
        <p:nvPicPr>
          <p:cNvPr id="9" name="Content Placeholder 8" descr="A close up of text on a black background&#10;&#10;Description automatically generated">
            <a:extLst>
              <a:ext uri="{FF2B5EF4-FFF2-40B4-BE49-F238E27FC236}">
                <a16:creationId xmlns:a16="http://schemas.microsoft.com/office/drawing/2014/main" id="{1593166C-D74F-46ED-B169-4C1E9591698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58035"/>
            <a:ext cx="4754562" cy="3678654"/>
          </a:xfrm>
        </p:spPr>
      </p:pic>
      <p:pic>
        <p:nvPicPr>
          <p:cNvPr id="14" name="Content Placeholder 13" descr="A screenshot of a cell phone&#10;&#10;Description automatically generated">
            <a:extLst>
              <a:ext uri="{FF2B5EF4-FFF2-40B4-BE49-F238E27FC236}">
                <a16:creationId xmlns:a16="http://schemas.microsoft.com/office/drawing/2014/main" id="{C9FC291C-15BF-40C4-B7B4-67E1EC352F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23938" y="2458035"/>
            <a:ext cx="4754562" cy="3678654"/>
          </a:xfrm>
        </p:spPr>
      </p:pic>
    </p:spTree>
    <p:extLst>
      <p:ext uri="{BB962C8B-B14F-4D97-AF65-F5344CB8AC3E}">
        <p14:creationId xmlns:p14="http://schemas.microsoft.com/office/powerpoint/2010/main" val="358651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ving Lists"/>
          <p:cNvSpPr txBox="1">
            <a:spLocks noGrp="1"/>
          </p:cNvSpPr>
          <p:nvPr>
            <p:ph type="title"/>
          </p:nvPr>
        </p:nvSpPr>
        <p:spPr>
          <a:xfrm>
            <a:off x="609600" y="274638"/>
            <a:ext cx="9956800" cy="1143002"/>
          </a:xfrm>
          <a:prstGeom prst="rect">
            <a:avLst/>
          </a:prstGeom>
        </p:spPr>
        <p:txBody>
          <a:bodyPr/>
          <a:lstStyle/>
          <a:p>
            <a:r>
              <a:t>Living Lists</a:t>
            </a:r>
          </a:p>
        </p:txBody>
      </p:sp>
      <p:sp>
        <p:nvSpPr>
          <p:cNvPr id="153" name="EBSCO recently acquired Linked Data…"/>
          <p:cNvSpPr txBox="1">
            <a:spLocks noGrp="1"/>
          </p:cNvSpPr>
          <p:nvPr>
            <p:ph type="body" sz="half" idx="1"/>
          </p:nvPr>
        </p:nvSpPr>
        <p:spPr>
          <a:prstGeom prst="rect">
            <a:avLst/>
          </a:prstGeom>
        </p:spPr>
        <p:txBody>
          <a:bodyPr/>
          <a:lstStyle/>
          <a:p>
            <a:r>
              <a:t>EBSCO recently acquired Linked Data</a:t>
            </a:r>
          </a:p>
          <a:p>
            <a:r>
              <a:t>Library Aware (NoveList)</a:t>
            </a:r>
          </a:p>
        </p:txBody>
      </p:sp>
      <p:pic>
        <p:nvPicPr>
          <p:cNvPr id="154" name="Picture 2" descr="Picture 2"/>
          <p:cNvPicPr>
            <a:picLocks noChangeAspect="1"/>
          </p:cNvPicPr>
          <p:nvPr/>
        </p:nvPicPr>
        <p:blipFill>
          <a:blip r:embed="rId3"/>
          <a:stretch>
            <a:fillRect/>
          </a:stretch>
        </p:blipFill>
        <p:spPr>
          <a:xfrm>
            <a:off x="6000500" y="2830270"/>
            <a:ext cx="5539817" cy="3343743"/>
          </a:xfrm>
          <a:prstGeom prst="rect">
            <a:avLst/>
          </a:prstGeom>
          <a:ln w="12700">
            <a:miter lim="400000"/>
          </a:ln>
        </p:spPr>
      </p:pic>
      <p:pic>
        <p:nvPicPr>
          <p:cNvPr id="155" name="Picture 3" descr="Picture 3"/>
          <p:cNvPicPr>
            <a:picLocks noChangeAspect="1"/>
          </p:cNvPicPr>
          <p:nvPr/>
        </p:nvPicPr>
        <p:blipFill>
          <a:blip r:embed="rId4"/>
          <a:stretch>
            <a:fillRect/>
          </a:stretch>
        </p:blipFill>
        <p:spPr>
          <a:xfrm>
            <a:off x="420437" y="2820142"/>
            <a:ext cx="5688397" cy="3177133"/>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Easy to use"/>
          <p:cNvSpPr txBox="1">
            <a:spLocks noGrp="1"/>
          </p:cNvSpPr>
          <p:nvPr>
            <p:ph type="title"/>
          </p:nvPr>
        </p:nvSpPr>
        <p:spPr>
          <a:xfrm>
            <a:off x="609600" y="274638"/>
            <a:ext cx="9956800" cy="1143002"/>
          </a:xfrm>
          <a:prstGeom prst="rect">
            <a:avLst/>
          </a:prstGeom>
        </p:spPr>
        <p:txBody>
          <a:bodyPr/>
          <a:lstStyle/>
          <a:p>
            <a:r>
              <a:t>Easy to use</a:t>
            </a:r>
          </a:p>
        </p:txBody>
      </p:sp>
      <p:sp>
        <p:nvSpPr>
          <p:cNvPr id="160" name="Updated live to reflect current titles.…"/>
          <p:cNvSpPr txBox="1">
            <a:spLocks noGrp="1"/>
          </p:cNvSpPr>
          <p:nvPr>
            <p:ph type="body" sz="half" idx="1"/>
          </p:nvPr>
        </p:nvSpPr>
        <p:spPr>
          <a:prstGeom prst="rect">
            <a:avLst/>
          </a:prstGeom>
        </p:spPr>
        <p:txBody>
          <a:bodyPr/>
          <a:lstStyle/>
          <a:p>
            <a:r>
              <a:t>Updated live to reflect current titles.</a:t>
            </a:r>
          </a:p>
          <a:p>
            <a:r>
              <a:t>Monthly data loads update   your collection</a:t>
            </a:r>
          </a:p>
          <a:p>
            <a:r>
              <a:t>Set it and forget it: Embed a widget into your library  website</a:t>
            </a:r>
          </a:p>
        </p:txBody>
      </p:sp>
      <p:pic>
        <p:nvPicPr>
          <p:cNvPr id="161" name="Picture 4" descr="Picture 4"/>
          <p:cNvPicPr>
            <a:picLocks noChangeAspect="1"/>
          </p:cNvPicPr>
          <p:nvPr/>
        </p:nvPicPr>
        <p:blipFill>
          <a:blip r:embed="rId3"/>
          <a:stretch>
            <a:fillRect/>
          </a:stretch>
        </p:blipFill>
        <p:spPr>
          <a:xfrm>
            <a:off x="5251350" y="310733"/>
            <a:ext cx="6451700" cy="3016769"/>
          </a:xfrm>
          <a:prstGeom prst="rect">
            <a:avLst/>
          </a:prstGeom>
          <a:ln w="12700">
            <a:miter lim="400000"/>
          </a:ln>
        </p:spPr>
      </p:pic>
      <p:pic>
        <p:nvPicPr>
          <p:cNvPr id="162" name="Picture 3" descr="Picture 3"/>
          <p:cNvPicPr>
            <a:picLocks noChangeAspect="1"/>
          </p:cNvPicPr>
          <p:nvPr/>
        </p:nvPicPr>
        <p:blipFill>
          <a:blip r:embed="rId4"/>
          <a:stretch>
            <a:fillRect/>
          </a:stretch>
        </p:blipFill>
        <p:spPr>
          <a:xfrm>
            <a:off x="5269812" y="3356895"/>
            <a:ext cx="6426380" cy="3016768"/>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source Lists &amp; Mixes"/>
          <p:cNvSpPr txBox="1">
            <a:spLocks noGrp="1"/>
          </p:cNvSpPr>
          <p:nvPr>
            <p:ph type="title"/>
          </p:nvPr>
        </p:nvSpPr>
        <p:spPr>
          <a:xfrm>
            <a:off x="609600" y="274638"/>
            <a:ext cx="9956800" cy="1143002"/>
          </a:xfrm>
          <a:prstGeom prst="rect">
            <a:avLst/>
          </a:prstGeom>
        </p:spPr>
        <p:txBody>
          <a:bodyPr/>
          <a:lstStyle/>
          <a:p>
            <a:r>
              <a:t>Resources</a:t>
            </a:r>
          </a:p>
        </p:txBody>
      </p:sp>
      <p:sp>
        <p:nvSpPr>
          <p:cNvPr id="167" name="Person…"/>
          <p:cNvSpPr txBox="1">
            <a:spLocks noGrp="1"/>
          </p:cNvSpPr>
          <p:nvPr>
            <p:ph type="body" sz="half" idx="1"/>
          </p:nvPr>
        </p:nvSpPr>
        <p:spPr>
          <a:prstGeom prst="rect">
            <a:avLst/>
          </a:prstGeom>
        </p:spPr>
        <p:txBody>
          <a:bodyPr>
            <a:normAutofit fontScale="92500" lnSpcReduction="10000"/>
          </a:bodyPr>
          <a:lstStyle/>
          <a:p>
            <a:pPr marL="257860" indent="-257860" defTabSz="859536">
              <a:spcBef>
                <a:spcPts val="500"/>
              </a:spcBef>
              <a:defRPr sz="2256"/>
            </a:pPr>
            <a:r>
              <a:t>Person</a:t>
            </a:r>
          </a:p>
          <a:p>
            <a:pPr marL="601675" lvl="1" indent="-257860" defTabSz="859536">
              <a:spcBef>
                <a:spcPts val="500"/>
              </a:spcBef>
              <a:buSzPct val="70000"/>
              <a:buChar char="○"/>
              <a:defRPr sz="2256"/>
            </a:pPr>
            <a:r>
              <a:t>Author tributes</a:t>
            </a:r>
          </a:p>
          <a:p>
            <a:pPr marL="601675" lvl="1" indent="-257860" defTabSz="859536">
              <a:spcBef>
                <a:spcPts val="500"/>
              </a:spcBef>
              <a:buSzPct val="70000"/>
              <a:buChar char="○"/>
              <a:defRPr sz="2256"/>
            </a:pPr>
            <a:r>
              <a:t>Composers</a:t>
            </a:r>
          </a:p>
          <a:p>
            <a:pPr marL="601675" lvl="1" indent="-257860" defTabSz="859536">
              <a:spcBef>
                <a:spcPts val="500"/>
              </a:spcBef>
              <a:buSzPct val="70000"/>
              <a:buChar char="○"/>
              <a:defRPr sz="2256"/>
            </a:pPr>
            <a:r>
              <a:t>Directors</a:t>
            </a:r>
          </a:p>
          <a:p>
            <a:pPr marL="257860" indent="-257860" defTabSz="859536">
              <a:spcBef>
                <a:spcPts val="500"/>
              </a:spcBef>
              <a:defRPr sz="2256"/>
            </a:pPr>
            <a:r>
              <a:t>Concept</a:t>
            </a:r>
          </a:p>
          <a:p>
            <a:pPr marL="601675" lvl="1" indent="-257860" defTabSz="859536">
              <a:spcBef>
                <a:spcPts val="500"/>
              </a:spcBef>
              <a:buSzPct val="70000"/>
              <a:buChar char="○"/>
              <a:defRPr sz="2256"/>
            </a:pPr>
            <a:r>
              <a:t>Subject Headings</a:t>
            </a:r>
          </a:p>
          <a:p>
            <a:pPr marL="601675" lvl="1" indent="-257860" defTabSz="859536">
              <a:spcBef>
                <a:spcPts val="500"/>
              </a:spcBef>
              <a:buSzPct val="70000"/>
              <a:buChar char="○"/>
              <a:defRPr sz="2256"/>
            </a:pPr>
            <a:r>
              <a:t>Time periods</a:t>
            </a:r>
          </a:p>
          <a:p>
            <a:pPr marL="601675" lvl="1" indent="-257860" defTabSz="859536">
              <a:spcBef>
                <a:spcPts val="500"/>
              </a:spcBef>
              <a:buSzPct val="70000"/>
              <a:buChar char="○"/>
              <a:defRPr sz="2256"/>
            </a:pPr>
            <a:r>
              <a:t>Genres</a:t>
            </a:r>
          </a:p>
          <a:p>
            <a:pPr marL="257860" indent="-257860" defTabSz="859536">
              <a:spcBef>
                <a:spcPts val="500"/>
              </a:spcBef>
              <a:defRPr sz="2256"/>
            </a:pPr>
            <a:r>
              <a:t>Places</a:t>
            </a:r>
          </a:p>
          <a:p>
            <a:pPr marL="601675" lvl="1" indent="-257860" defTabSz="859536">
              <a:spcBef>
                <a:spcPts val="500"/>
              </a:spcBef>
              <a:buSzPct val="70000"/>
              <a:buChar char="○"/>
              <a:defRPr sz="2256"/>
            </a:pPr>
            <a:r>
              <a:t>Travel</a:t>
            </a:r>
          </a:p>
          <a:p>
            <a:pPr marL="601675" lvl="1" indent="-257860" defTabSz="859536">
              <a:spcBef>
                <a:spcPts val="500"/>
              </a:spcBef>
              <a:buSzPct val="70000"/>
              <a:buChar char="○"/>
              <a:defRPr sz="2256"/>
            </a:pPr>
            <a:r>
              <a:t>Special Interest</a:t>
            </a:r>
          </a:p>
        </p:txBody>
      </p:sp>
      <p:pic>
        <p:nvPicPr>
          <p:cNvPr id="168" name="Resources.png" descr="Resources.png"/>
          <p:cNvPicPr>
            <a:picLocks noChangeAspect="1"/>
          </p:cNvPicPr>
          <p:nvPr/>
        </p:nvPicPr>
        <p:blipFill>
          <a:blip r:embed="rId3"/>
          <a:stretch>
            <a:fillRect/>
          </a:stretch>
        </p:blipFill>
        <p:spPr>
          <a:xfrm>
            <a:off x="6666345" y="202069"/>
            <a:ext cx="3028975" cy="6668836"/>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earching"/>
          <p:cNvSpPr txBox="1">
            <a:spLocks noGrp="1"/>
          </p:cNvSpPr>
          <p:nvPr>
            <p:ph type="title"/>
          </p:nvPr>
        </p:nvSpPr>
        <p:spPr>
          <a:prstGeom prst="rect">
            <a:avLst/>
          </a:prstGeom>
        </p:spPr>
        <p:txBody>
          <a:bodyPr/>
          <a:lstStyle/>
          <a:p>
            <a:r>
              <a:t>Searching</a:t>
            </a:r>
          </a:p>
        </p:txBody>
      </p:sp>
      <p:pic>
        <p:nvPicPr>
          <p:cNvPr id="173" name="Navigate.png" descr="Navigate.png"/>
          <p:cNvPicPr>
            <a:picLocks noChangeAspect="1"/>
          </p:cNvPicPr>
          <p:nvPr/>
        </p:nvPicPr>
        <p:blipFill>
          <a:blip r:embed="rId3"/>
          <a:stretch>
            <a:fillRect/>
          </a:stretch>
        </p:blipFill>
        <p:spPr>
          <a:xfrm>
            <a:off x="642813" y="1452632"/>
            <a:ext cx="9956801" cy="5288795"/>
          </a:xfrm>
          <a:prstGeom prst="rect">
            <a:avLst/>
          </a:prstGeom>
          <a:ln w="12700">
            <a:miter lim="400000"/>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erson"/>
          <p:cNvSpPr txBox="1">
            <a:spLocks noGrp="1"/>
          </p:cNvSpPr>
          <p:nvPr>
            <p:ph type="title"/>
          </p:nvPr>
        </p:nvSpPr>
        <p:spPr>
          <a:prstGeom prst="rect">
            <a:avLst/>
          </a:prstGeom>
        </p:spPr>
        <p:txBody>
          <a:bodyPr/>
          <a:lstStyle/>
          <a:p>
            <a:r>
              <a:t>Person</a:t>
            </a:r>
          </a:p>
        </p:txBody>
      </p:sp>
      <p:pic>
        <p:nvPicPr>
          <p:cNvPr id="178" name="Person.png" descr="Person.png"/>
          <p:cNvPicPr>
            <a:picLocks noChangeAspect="1"/>
          </p:cNvPicPr>
          <p:nvPr/>
        </p:nvPicPr>
        <p:blipFill>
          <a:blip r:embed="rId3"/>
          <a:stretch>
            <a:fillRect/>
          </a:stretch>
        </p:blipFill>
        <p:spPr>
          <a:xfrm>
            <a:off x="999745" y="1475223"/>
            <a:ext cx="9503031" cy="5047285"/>
          </a:xfrm>
          <a:prstGeom prst="rect">
            <a:avLst/>
          </a:prstGeom>
          <a:ln w="12700">
            <a:miter lim="400000"/>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Double-click to edit"/>
          <p:cNvSpPr txBox="1">
            <a:spLocks noGrp="1"/>
          </p:cNvSpPr>
          <p:nvPr>
            <p:ph type="title"/>
          </p:nvPr>
        </p:nvSpPr>
        <p:spPr>
          <a:prstGeom prst="rect">
            <a:avLst/>
          </a:prstGeom>
        </p:spPr>
        <p:txBody>
          <a:bodyPr/>
          <a:lstStyle/>
          <a:p>
            <a:endParaRPr/>
          </a:p>
        </p:txBody>
      </p:sp>
      <p:pic>
        <p:nvPicPr>
          <p:cNvPr id="183" name="Toni2.png" descr="Toni2.png"/>
          <p:cNvPicPr>
            <a:picLocks noChangeAspect="1"/>
          </p:cNvPicPr>
          <p:nvPr/>
        </p:nvPicPr>
        <p:blipFill>
          <a:blip r:embed="rId3"/>
          <a:srcRect l="9740" r="10611"/>
          <a:stretch>
            <a:fillRect/>
          </a:stretch>
        </p:blipFill>
        <p:spPr>
          <a:xfrm>
            <a:off x="31403" y="170831"/>
            <a:ext cx="9299636" cy="6365722"/>
          </a:xfrm>
          <a:prstGeom prst="rect">
            <a:avLst/>
          </a:prstGeom>
          <a:ln w="12700">
            <a:miter lim="400000"/>
          </a:ln>
        </p:spPr>
      </p:pic>
      <p:pic>
        <p:nvPicPr>
          <p:cNvPr id="184" name="Toni3.png" descr="Toni3.png"/>
          <p:cNvPicPr>
            <a:picLocks noChangeAspect="1"/>
          </p:cNvPicPr>
          <p:nvPr/>
        </p:nvPicPr>
        <p:blipFill>
          <a:blip r:embed="rId4"/>
          <a:stretch>
            <a:fillRect/>
          </a:stretch>
        </p:blipFill>
        <p:spPr>
          <a:xfrm>
            <a:off x="9322821" y="0"/>
            <a:ext cx="2663207" cy="6858001"/>
          </a:xfrm>
          <a:prstGeom prst="rect">
            <a:avLst/>
          </a:prstGeom>
          <a:ln w="12700">
            <a:miter lim="400000"/>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Author Lists: Toni Morrison"/>
          <p:cNvSpPr txBox="1">
            <a:spLocks noGrp="1"/>
          </p:cNvSpPr>
          <p:nvPr>
            <p:ph type="title"/>
          </p:nvPr>
        </p:nvSpPr>
        <p:spPr>
          <a:xfrm>
            <a:off x="609600" y="274638"/>
            <a:ext cx="9956800" cy="1143002"/>
          </a:xfrm>
          <a:prstGeom prst="rect">
            <a:avLst/>
          </a:prstGeom>
        </p:spPr>
        <p:txBody>
          <a:bodyPr/>
          <a:lstStyle/>
          <a:p>
            <a:r>
              <a:t>Example: Toni Morrison</a:t>
            </a:r>
          </a:p>
        </p:txBody>
      </p:sp>
      <p:pic>
        <p:nvPicPr>
          <p:cNvPr id="189" name="Toni Morrison.png" descr="Toni Morrison.png"/>
          <p:cNvPicPr>
            <a:picLocks noChangeAspect="1"/>
          </p:cNvPicPr>
          <p:nvPr/>
        </p:nvPicPr>
        <p:blipFill>
          <a:blip r:embed="rId3"/>
          <a:stretch>
            <a:fillRect/>
          </a:stretch>
        </p:blipFill>
        <p:spPr>
          <a:xfrm>
            <a:off x="599002" y="1352940"/>
            <a:ext cx="10218100" cy="5304478"/>
          </a:xfrm>
          <a:prstGeom prst="rect">
            <a:avLst/>
          </a:prstGeom>
          <a:ln w="12700">
            <a:miter lim="400000"/>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ncept"/>
          <p:cNvSpPr txBox="1">
            <a:spLocks noGrp="1"/>
          </p:cNvSpPr>
          <p:nvPr>
            <p:ph type="title"/>
          </p:nvPr>
        </p:nvSpPr>
        <p:spPr>
          <a:prstGeom prst="rect">
            <a:avLst/>
          </a:prstGeom>
        </p:spPr>
        <p:txBody>
          <a:bodyPr/>
          <a:lstStyle/>
          <a:p>
            <a:r>
              <a:t>Concept</a:t>
            </a:r>
          </a:p>
        </p:txBody>
      </p:sp>
      <p:pic>
        <p:nvPicPr>
          <p:cNvPr id="194" name="Concept.png" descr="Concept.png"/>
          <p:cNvPicPr>
            <a:picLocks noChangeAspect="1"/>
          </p:cNvPicPr>
          <p:nvPr/>
        </p:nvPicPr>
        <p:blipFill>
          <a:blip r:embed="rId3"/>
          <a:stretch>
            <a:fillRect/>
          </a:stretch>
        </p:blipFill>
        <p:spPr>
          <a:xfrm>
            <a:off x="2727701" y="258936"/>
            <a:ext cx="5720598" cy="6340128"/>
          </a:xfrm>
          <a:prstGeom prst="rect">
            <a:avLst/>
          </a:prstGeom>
          <a:ln w="12700">
            <a:miter lim="400000"/>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ouble-click to edit"/>
          <p:cNvSpPr txBox="1">
            <a:spLocks noGrp="1"/>
          </p:cNvSpPr>
          <p:nvPr>
            <p:ph type="title"/>
          </p:nvPr>
        </p:nvSpPr>
        <p:spPr>
          <a:prstGeom prst="rect">
            <a:avLst/>
          </a:prstGeom>
        </p:spPr>
        <p:txBody>
          <a:bodyPr/>
          <a:lstStyle/>
          <a:p>
            <a:endParaRPr/>
          </a:p>
        </p:txBody>
      </p:sp>
      <p:pic>
        <p:nvPicPr>
          <p:cNvPr id="199" name="Racism2.png" descr="Racism2.png"/>
          <p:cNvPicPr>
            <a:picLocks noChangeAspect="1"/>
          </p:cNvPicPr>
          <p:nvPr/>
        </p:nvPicPr>
        <p:blipFill>
          <a:blip r:embed="rId3"/>
          <a:srcRect b="10018"/>
          <a:stretch>
            <a:fillRect/>
          </a:stretch>
        </p:blipFill>
        <p:spPr>
          <a:xfrm>
            <a:off x="234601" y="76795"/>
            <a:ext cx="11251527" cy="6589909"/>
          </a:xfrm>
          <a:prstGeom prst="rect">
            <a:avLst/>
          </a:prstGeom>
          <a:ln w="12700">
            <a:miter lim="400000"/>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Books on Racism"/>
          <p:cNvSpPr txBox="1">
            <a:spLocks noGrp="1"/>
          </p:cNvSpPr>
          <p:nvPr>
            <p:ph type="title"/>
          </p:nvPr>
        </p:nvSpPr>
        <p:spPr>
          <a:xfrm>
            <a:off x="609600" y="274638"/>
            <a:ext cx="9956800" cy="1143002"/>
          </a:xfrm>
          <a:prstGeom prst="rect">
            <a:avLst/>
          </a:prstGeom>
        </p:spPr>
        <p:txBody>
          <a:bodyPr/>
          <a:lstStyle/>
          <a:p>
            <a:r>
              <a:t>Example: Books on Racism</a:t>
            </a:r>
          </a:p>
        </p:txBody>
      </p:sp>
      <p:pic>
        <p:nvPicPr>
          <p:cNvPr id="204" name="Racism3.png" descr="Racism3.png"/>
          <p:cNvPicPr>
            <a:picLocks noChangeAspect="1"/>
          </p:cNvPicPr>
          <p:nvPr/>
        </p:nvPicPr>
        <p:blipFill>
          <a:blip r:embed="rId3"/>
          <a:srcRect b="11759"/>
          <a:stretch>
            <a:fillRect/>
          </a:stretch>
        </p:blipFill>
        <p:spPr>
          <a:xfrm>
            <a:off x="308150" y="1571890"/>
            <a:ext cx="11178149" cy="5112514"/>
          </a:xfrm>
          <a:prstGeom prst="rect">
            <a:avLst/>
          </a:prstGeom>
          <a:ln w="12700">
            <a:miter lim="400000"/>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Namespaces used in our </a:t>
            </a:r>
            <a:r>
              <a:rPr lang="en-US" dirty="0" err="1"/>
              <a:t>library.link</a:t>
            </a:r>
            <a:r>
              <a:rPr lang="en-US" dirty="0"/>
              <a:t> sites</a:t>
            </a:r>
          </a:p>
        </p:txBody>
      </p:sp>
      <p:pic>
        <p:nvPicPr>
          <p:cNvPr id="6" name="Content Placeholder 5" descr="A screenshot of a cell phone&#10;&#10;Description automatically generated">
            <a:extLst>
              <a:ext uri="{FF2B5EF4-FFF2-40B4-BE49-F238E27FC236}">
                <a16:creationId xmlns:a16="http://schemas.microsoft.com/office/drawing/2014/main" id="{7A050DE6-FA01-4D6B-BB7D-903627629F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3116" y="2859267"/>
            <a:ext cx="8761905" cy="2876190"/>
          </a:xfrm>
        </p:spPr>
      </p:pic>
    </p:spTree>
    <p:extLst>
      <p:ext uri="{BB962C8B-B14F-4D97-AF65-F5344CB8AC3E}">
        <p14:creationId xmlns:p14="http://schemas.microsoft.com/office/powerpoint/2010/main" val="3060613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Browsing"/>
          <p:cNvSpPr txBox="1">
            <a:spLocks noGrp="1"/>
          </p:cNvSpPr>
          <p:nvPr>
            <p:ph type="title"/>
          </p:nvPr>
        </p:nvSpPr>
        <p:spPr>
          <a:prstGeom prst="rect">
            <a:avLst/>
          </a:prstGeom>
        </p:spPr>
        <p:txBody>
          <a:bodyPr/>
          <a:lstStyle/>
          <a:p>
            <a:r>
              <a:t>Browsing</a:t>
            </a:r>
          </a:p>
        </p:txBody>
      </p:sp>
      <p:pic>
        <p:nvPicPr>
          <p:cNvPr id="209" name="Browse.png" descr="Browse.png"/>
          <p:cNvPicPr>
            <a:picLocks noChangeAspect="1"/>
          </p:cNvPicPr>
          <p:nvPr/>
        </p:nvPicPr>
        <p:blipFill>
          <a:blip r:embed="rId3"/>
          <a:stretch>
            <a:fillRect/>
          </a:stretch>
        </p:blipFill>
        <p:spPr>
          <a:xfrm>
            <a:off x="699173" y="1434728"/>
            <a:ext cx="9997278" cy="5336770"/>
          </a:xfrm>
          <a:prstGeom prst="rect">
            <a:avLst/>
          </a:prstGeom>
          <a:ln w="12700">
            <a:miter lim="400000"/>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Browsing: Italy"/>
          <p:cNvSpPr txBox="1">
            <a:spLocks noGrp="1"/>
          </p:cNvSpPr>
          <p:nvPr>
            <p:ph type="title"/>
          </p:nvPr>
        </p:nvSpPr>
        <p:spPr>
          <a:prstGeom prst="rect">
            <a:avLst/>
          </a:prstGeom>
        </p:spPr>
        <p:txBody>
          <a:bodyPr/>
          <a:lstStyle/>
          <a:p>
            <a:r>
              <a:t>Browsing: Italy</a:t>
            </a:r>
          </a:p>
        </p:txBody>
      </p:sp>
      <p:pic>
        <p:nvPicPr>
          <p:cNvPr id="214" name="Browse2.png" descr="Browse2.png"/>
          <p:cNvPicPr>
            <a:picLocks noChangeAspect="1"/>
          </p:cNvPicPr>
          <p:nvPr/>
        </p:nvPicPr>
        <p:blipFill>
          <a:blip r:embed="rId3"/>
          <a:stretch>
            <a:fillRect/>
          </a:stretch>
        </p:blipFill>
        <p:spPr>
          <a:xfrm>
            <a:off x="393699" y="1517584"/>
            <a:ext cx="10773639" cy="4730330"/>
          </a:xfrm>
          <a:prstGeom prst="rect">
            <a:avLst/>
          </a:prstGeom>
          <a:ln w="12700">
            <a:miter lim="400000"/>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Italy"/>
          <p:cNvSpPr txBox="1">
            <a:spLocks noGrp="1"/>
          </p:cNvSpPr>
          <p:nvPr>
            <p:ph type="title"/>
          </p:nvPr>
        </p:nvSpPr>
        <p:spPr>
          <a:prstGeom prst="rect">
            <a:avLst/>
          </a:prstGeom>
        </p:spPr>
        <p:txBody>
          <a:bodyPr/>
          <a:lstStyle/>
          <a:p>
            <a:r>
              <a:t>Italy</a:t>
            </a:r>
          </a:p>
        </p:txBody>
      </p:sp>
      <p:pic>
        <p:nvPicPr>
          <p:cNvPr id="219" name="Italy.png" descr="Italy.png"/>
          <p:cNvPicPr>
            <a:picLocks noChangeAspect="1"/>
          </p:cNvPicPr>
          <p:nvPr/>
        </p:nvPicPr>
        <p:blipFill>
          <a:blip r:embed="rId3"/>
          <a:stretch>
            <a:fillRect/>
          </a:stretch>
        </p:blipFill>
        <p:spPr>
          <a:xfrm>
            <a:off x="108494" y="-4480"/>
            <a:ext cx="9504396" cy="6366621"/>
          </a:xfrm>
          <a:prstGeom prst="rect">
            <a:avLst/>
          </a:prstGeom>
          <a:ln w="12700">
            <a:miter lim="400000"/>
          </a:ln>
        </p:spPr>
      </p:pic>
      <p:pic>
        <p:nvPicPr>
          <p:cNvPr id="220" name="Italy2.png" descr="Italy2.png"/>
          <p:cNvPicPr>
            <a:picLocks noChangeAspect="1"/>
          </p:cNvPicPr>
          <p:nvPr/>
        </p:nvPicPr>
        <p:blipFill>
          <a:blip r:embed="rId4"/>
          <a:stretch>
            <a:fillRect/>
          </a:stretch>
        </p:blipFill>
        <p:spPr>
          <a:xfrm>
            <a:off x="9603907" y="1052894"/>
            <a:ext cx="2618346" cy="5637258"/>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Lists and Mixes"/>
          <p:cNvSpPr txBox="1">
            <a:spLocks noGrp="1"/>
          </p:cNvSpPr>
          <p:nvPr>
            <p:ph type="title"/>
          </p:nvPr>
        </p:nvSpPr>
        <p:spPr>
          <a:prstGeom prst="rect">
            <a:avLst/>
          </a:prstGeom>
        </p:spPr>
        <p:txBody>
          <a:bodyPr/>
          <a:lstStyle/>
          <a:p>
            <a:r>
              <a:t>Lists and Mixes</a:t>
            </a:r>
          </a:p>
        </p:txBody>
      </p:sp>
      <p:sp>
        <p:nvSpPr>
          <p:cNvPr id="225" name="Specific book selections…"/>
          <p:cNvSpPr txBox="1">
            <a:spLocks noGrp="1"/>
          </p:cNvSpPr>
          <p:nvPr>
            <p:ph type="body" sz="half" idx="1"/>
          </p:nvPr>
        </p:nvSpPr>
        <p:spPr>
          <a:prstGeom prst="rect">
            <a:avLst/>
          </a:prstGeom>
        </p:spPr>
        <p:txBody>
          <a:bodyPr/>
          <a:lstStyle/>
          <a:p>
            <a:r>
              <a:rPr dirty="0"/>
              <a:t>Specific book selections</a:t>
            </a:r>
          </a:p>
          <a:p>
            <a:pPr marL="640080" lvl="1" indent="-274320">
              <a:buSzPct val="70000"/>
              <a:buChar char="○"/>
            </a:pPr>
            <a:r>
              <a:rPr dirty="0"/>
              <a:t>New Books</a:t>
            </a:r>
          </a:p>
          <a:p>
            <a:pPr marL="640080" lvl="1" indent="-274320">
              <a:buSzPct val="70000"/>
              <a:buChar char="○"/>
            </a:pPr>
            <a:r>
              <a:rPr dirty="0"/>
              <a:t>Staff Picks</a:t>
            </a:r>
          </a:p>
          <a:p>
            <a:pPr marL="640080" lvl="1" indent="-274320">
              <a:buSzPct val="70000"/>
              <a:buChar char="○"/>
            </a:pPr>
            <a:r>
              <a:rPr dirty="0"/>
              <a:t>Genre Awards</a:t>
            </a:r>
          </a:p>
        </p:txBody>
      </p:sp>
      <p:sp>
        <p:nvSpPr>
          <p:cNvPr id="226" name="Text Placeholder 11"/>
          <p:cNvSpPr>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74320" lvl="2" indent="-274320">
              <a:buSzPct val="70000"/>
            </a:pPr>
            <a:r>
              <a:t>Lists</a:t>
            </a:r>
          </a:p>
        </p:txBody>
      </p:sp>
      <p:sp>
        <p:nvSpPr>
          <p:cNvPr id="227" name="Text Placeholder 13"/>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Mixes</a:t>
            </a:r>
          </a:p>
        </p:txBody>
      </p:sp>
      <p:sp>
        <p:nvSpPr>
          <p:cNvPr id="228" name="Combining Resources…"/>
          <p:cNvSpPr txBox="1"/>
          <p:nvPr/>
        </p:nvSpPr>
        <p:spPr>
          <a:xfrm>
            <a:off x="5819076" y="2362200"/>
            <a:ext cx="4876801" cy="3886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pPr marL="274320"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Combining Resources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Author Lists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Special Collections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Non-book materials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Subject-headings</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List: Genetics"/>
          <p:cNvSpPr txBox="1">
            <a:spLocks noGrp="1"/>
          </p:cNvSpPr>
          <p:nvPr>
            <p:ph type="title"/>
          </p:nvPr>
        </p:nvSpPr>
        <p:spPr>
          <a:prstGeom prst="rect">
            <a:avLst/>
          </a:prstGeom>
        </p:spPr>
        <p:txBody>
          <a:bodyPr/>
          <a:lstStyle/>
          <a:p>
            <a:r>
              <a:t>List: Genetics</a:t>
            </a:r>
          </a:p>
        </p:txBody>
      </p:sp>
      <p:pic>
        <p:nvPicPr>
          <p:cNvPr id="233" name="genetics.png" descr="genetics.png"/>
          <p:cNvPicPr>
            <a:picLocks noChangeAspect="1"/>
          </p:cNvPicPr>
          <p:nvPr/>
        </p:nvPicPr>
        <p:blipFill>
          <a:blip r:embed="rId3"/>
          <a:srcRect r="1267"/>
          <a:stretch>
            <a:fillRect/>
          </a:stretch>
        </p:blipFill>
        <p:spPr>
          <a:xfrm>
            <a:off x="228453" y="1423083"/>
            <a:ext cx="11342558" cy="3975498"/>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Lists: The Bones"/>
          <p:cNvSpPr txBox="1">
            <a:spLocks noGrp="1"/>
          </p:cNvSpPr>
          <p:nvPr>
            <p:ph type="title"/>
          </p:nvPr>
        </p:nvSpPr>
        <p:spPr>
          <a:prstGeom prst="rect">
            <a:avLst/>
          </a:prstGeom>
        </p:spPr>
        <p:txBody>
          <a:bodyPr/>
          <a:lstStyle/>
          <a:p>
            <a:r>
              <a:t>Lists: The Bones</a:t>
            </a:r>
          </a:p>
        </p:txBody>
      </p:sp>
      <p:pic>
        <p:nvPicPr>
          <p:cNvPr id="238" name="genetics2.png" descr="genetics2.png"/>
          <p:cNvPicPr>
            <a:picLocks noChangeAspect="1"/>
          </p:cNvPicPr>
          <p:nvPr/>
        </p:nvPicPr>
        <p:blipFill>
          <a:blip r:embed="rId3"/>
          <a:stretch>
            <a:fillRect/>
          </a:stretch>
        </p:blipFill>
        <p:spPr>
          <a:xfrm>
            <a:off x="5338840" y="1455153"/>
            <a:ext cx="5934275" cy="4583597"/>
          </a:xfrm>
          <a:prstGeom prst="rect">
            <a:avLst/>
          </a:prstGeom>
          <a:ln w="12700">
            <a:miter lim="400000"/>
          </a:ln>
        </p:spPr>
      </p:pic>
      <p:pic>
        <p:nvPicPr>
          <p:cNvPr id="239" name="genetics3.png" descr="genetics3.png"/>
          <p:cNvPicPr>
            <a:picLocks noChangeAspect="1"/>
          </p:cNvPicPr>
          <p:nvPr/>
        </p:nvPicPr>
        <p:blipFill>
          <a:blip r:embed="rId4"/>
          <a:stretch>
            <a:fillRect/>
          </a:stretch>
        </p:blipFill>
        <p:spPr>
          <a:xfrm>
            <a:off x="1483282" y="1358403"/>
            <a:ext cx="2714048" cy="5186079"/>
          </a:xfrm>
          <a:prstGeom prst="rect">
            <a:avLst/>
          </a:prstGeom>
          <a:ln w="12700">
            <a:miter lim="400000"/>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MIX: Anxiety Resources"/>
          <p:cNvSpPr txBox="1">
            <a:spLocks noGrp="1"/>
          </p:cNvSpPr>
          <p:nvPr>
            <p:ph type="title"/>
          </p:nvPr>
        </p:nvSpPr>
        <p:spPr>
          <a:prstGeom prst="rect">
            <a:avLst/>
          </a:prstGeom>
        </p:spPr>
        <p:txBody>
          <a:bodyPr/>
          <a:lstStyle/>
          <a:p>
            <a:r>
              <a:t>MIX: Anxiety Resources</a:t>
            </a:r>
          </a:p>
        </p:txBody>
      </p:sp>
      <p:pic>
        <p:nvPicPr>
          <p:cNvPr id="244" name="Anxiety.png" descr="Anxiety.png"/>
          <p:cNvPicPr>
            <a:picLocks noChangeAspect="1"/>
          </p:cNvPicPr>
          <p:nvPr/>
        </p:nvPicPr>
        <p:blipFill>
          <a:blip r:embed="rId3"/>
          <a:stretch>
            <a:fillRect/>
          </a:stretch>
        </p:blipFill>
        <p:spPr>
          <a:xfrm>
            <a:off x="195653" y="1406640"/>
            <a:ext cx="11524471" cy="3969608"/>
          </a:xfrm>
          <a:prstGeom prst="rect">
            <a:avLst/>
          </a:prstGeom>
          <a:ln w="12700">
            <a:miter lim="400000"/>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Mixes: The Bones"/>
          <p:cNvSpPr txBox="1">
            <a:spLocks noGrp="1"/>
          </p:cNvSpPr>
          <p:nvPr>
            <p:ph type="title"/>
          </p:nvPr>
        </p:nvSpPr>
        <p:spPr>
          <a:prstGeom prst="rect">
            <a:avLst/>
          </a:prstGeom>
        </p:spPr>
        <p:txBody>
          <a:bodyPr/>
          <a:lstStyle/>
          <a:p>
            <a:r>
              <a:t>Mixes: The Bones</a:t>
            </a:r>
          </a:p>
        </p:txBody>
      </p:sp>
      <p:pic>
        <p:nvPicPr>
          <p:cNvPr id="249" name="Anxiety4.png" descr="Anxiety4.png"/>
          <p:cNvPicPr>
            <a:picLocks noChangeAspect="1"/>
          </p:cNvPicPr>
          <p:nvPr/>
        </p:nvPicPr>
        <p:blipFill>
          <a:blip r:embed="rId3"/>
          <a:stretch>
            <a:fillRect/>
          </a:stretch>
        </p:blipFill>
        <p:spPr>
          <a:xfrm>
            <a:off x="899336" y="1438053"/>
            <a:ext cx="10117104" cy="4775830"/>
          </a:xfrm>
          <a:prstGeom prst="rect">
            <a:avLst/>
          </a:prstGeom>
          <a:ln w="12700">
            <a:miter lim="400000"/>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Mixes: The Bones"/>
          <p:cNvSpPr txBox="1">
            <a:spLocks noGrp="1"/>
          </p:cNvSpPr>
          <p:nvPr>
            <p:ph type="title"/>
          </p:nvPr>
        </p:nvSpPr>
        <p:spPr>
          <a:prstGeom prst="rect">
            <a:avLst/>
          </a:prstGeom>
        </p:spPr>
        <p:txBody>
          <a:bodyPr/>
          <a:lstStyle/>
          <a:p>
            <a:r>
              <a:t>Mixes: The Bones</a:t>
            </a:r>
          </a:p>
        </p:txBody>
      </p:sp>
      <p:pic>
        <p:nvPicPr>
          <p:cNvPr id="254" name="Anxiety2.png" descr="Anxiety2.png"/>
          <p:cNvPicPr>
            <a:picLocks noChangeAspect="1"/>
          </p:cNvPicPr>
          <p:nvPr/>
        </p:nvPicPr>
        <p:blipFill>
          <a:blip r:embed="rId3"/>
          <a:stretch>
            <a:fillRect/>
          </a:stretch>
        </p:blipFill>
        <p:spPr>
          <a:xfrm>
            <a:off x="767694" y="1566309"/>
            <a:ext cx="3360209" cy="4603170"/>
          </a:xfrm>
          <a:prstGeom prst="rect">
            <a:avLst/>
          </a:prstGeom>
          <a:ln w="12700">
            <a:miter lim="400000"/>
          </a:ln>
        </p:spPr>
      </p:pic>
      <p:pic>
        <p:nvPicPr>
          <p:cNvPr id="255" name="Anxiety3.png" descr="Anxiety3.png"/>
          <p:cNvPicPr>
            <a:picLocks noChangeAspect="1"/>
          </p:cNvPicPr>
          <p:nvPr/>
        </p:nvPicPr>
        <p:blipFill>
          <a:blip r:embed="rId4"/>
          <a:stretch>
            <a:fillRect/>
          </a:stretch>
        </p:blipFill>
        <p:spPr>
          <a:xfrm>
            <a:off x="4692287" y="1755422"/>
            <a:ext cx="6722604" cy="3971929"/>
          </a:xfrm>
          <a:prstGeom prst="rect">
            <a:avLst/>
          </a:prstGeom>
          <a:ln w="12700">
            <a:miter lim="400000"/>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How It’s Made"/>
          <p:cNvSpPr txBox="1">
            <a:spLocks noGrp="1"/>
          </p:cNvSpPr>
          <p:nvPr>
            <p:ph type="title"/>
          </p:nvPr>
        </p:nvSpPr>
        <p:spPr>
          <a:prstGeom prst="rect">
            <a:avLst/>
          </a:prstGeom>
        </p:spPr>
        <p:txBody>
          <a:bodyPr/>
          <a:lstStyle/>
          <a:p>
            <a:r>
              <a:t>How It’s Made</a:t>
            </a:r>
          </a:p>
        </p:txBody>
      </p:sp>
      <p:sp>
        <p:nvSpPr>
          <p:cNvPr id="260" name="Gather ISBNs or Unique Identifiers…"/>
          <p:cNvSpPr txBox="1">
            <a:spLocks noGrp="1"/>
          </p:cNvSpPr>
          <p:nvPr>
            <p:ph type="body" sz="half" idx="1"/>
          </p:nvPr>
        </p:nvSpPr>
        <p:spPr>
          <a:prstGeom prst="rect">
            <a:avLst/>
          </a:prstGeom>
        </p:spPr>
        <p:txBody>
          <a:bodyPr/>
          <a:lstStyle/>
          <a:p>
            <a:r>
              <a:rPr dirty="0"/>
              <a:t>Gather ISBNs or Unique Identifiers</a:t>
            </a:r>
          </a:p>
          <a:p>
            <a:r>
              <a:rPr dirty="0"/>
              <a:t>Write the Code</a:t>
            </a:r>
          </a:p>
          <a:p>
            <a:r>
              <a:rPr dirty="0"/>
              <a:t>Upload the Code - </a:t>
            </a:r>
            <a:r>
              <a:rPr dirty="0" err="1"/>
              <a:t>Github</a:t>
            </a:r>
            <a:endParaRPr dirty="0"/>
          </a:p>
          <a:p>
            <a:r>
              <a:rPr dirty="0"/>
              <a:t>Get your Raw URL</a:t>
            </a:r>
          </a:p>
          <a:p>
            <a:r>
              <a:rPr dirty="0"/>
              <a:t>String links together</a:t>
            </a:r>
          </a:p>
          <a:p>
            <a:r>
              <a:rPr dirty="0"/>
              <a:t>Copy Embed Code</a:t>
            </a:r>
          </a:p>
          <a:p>
            <a:r>
              <a:rPr dirty="0"/>
              <a:t>Fix Https</a:t>
            </a:r>
          </a:p>
          <a:p>
            <a:r>
              <a:rPr dirty="0"/>
              <a:t>Insert Embed Code into Website</a:t>
            </a:r>
          </a:p>
        </p:txBody>
      </p:sp>
      <p:pic>
        <p:nvPicPr>
          <p:cNvPr id="261" name="Blog Post.png" descr="Blog Post.png"/>
          <p:cNvPicPr>
            <a:picLocks noChangeAspect="1"/>
          </p:cNvPicPr>
          <p:nvPr/>
        </p:nvPicPr>
        <p:blipFill>
          <a:blip r:embed="rId3"/>
          <a:stretch>
            <a:fillRect/>
          </a:stretch>
        </p:blipFill>
        <p:spPr>
          <a:xfrm>
            <a:off x="6255503" y="-1"/>
            <a:ext cx="3409351" cy="685800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Wikipedia USES A SIMILAR combination</a:t>
            </a:r>
          </a:p>
        </p:txBody>
      </p:sp>
      <p:pic>
        <p:nvPicPr>
          <p:cNvPr id="7" name="Content Placeholder 6">
            <a:extLst>
              <a:ext uri="{FF2B5EF4-FFF2-40B4-BE49-F238E27FC236}">
                <a16:creationId xmlns:a16="http://schemas.microsoft.com/office/drawing/2014/main" id="{14281827-A464-458D-82E8-2D34CD20A93A}"/>
              </a:ext>
            </a:extLst>
          </p:cNvPr>
          <p:cNvPicPr>
            <a:picLocks noGrp="1" noChangeAspect="1"/>
          </p:cNvPicPr>
          <p:nvPr>
            <p:ph sz="half" idx="1"/>
          </p:nvPr>
        </p:nvPicPr>
        <p:blipFill>
          <a:blip r:embed="rId3"/>
          <a:stretch>
            <a:fillRect/>
          </a:stretch>
        </p:blipFill>
        <p:spPr>
          <a:xfrm>
            <a:off x="1023938" y="2451596"/>
            <a:ext cx="4754562" cy="3691533"/>
          </a:xfrm>
          <a:prstGeom prst="rect">
            <a:avLst/>
          </a:prstGeom>
        </p:spPr>
      </p:pic>
      <p:sp>
        <p:nvSpPr>
          <p:cNvPr id="9" name="Content Placeholder 8">
            <a:extLst>
              <a:ext uri="{FF2B5EF4-FFF2-40B4-BE49-F238E27FC236}">
                <a16:creationId xmlns:a16="http://schemas.microsoft.com/office/drawing/2014/main" id="{35979F26-3E36-4664-B7C1-58A3B1EEA63C}"/>
              </a:ext>
            </a:extLst>
          </p:cNvPr>
          <p:cNvSpPr>
            <a:spLocks noGrp="1"/>
          </p:cNvSpPr>
          <p:nvPr>
            <p:ph sz="half" idx="2"/>
          </p:nvPr>
        </p:nvSpPr>
        <p:spPr/>
        <p:txBody>
          <a:bodyPr>
            <a:normAutofit fontScale="77500" lnSpcReduction="20000"/>
          </a:bodyPr>
          <a:lstStyle/>
          <a:p>
            <a:r>
              <a:rPr lang="en-US" dirty="0"/>
              <a:t> http://www.w3.org/2000/01/rdf-schema#</a:t>
            </a:r>
          </a:p>
          <a:p>
            <a:r>
              <a:rPr lang="en-US" dirty="0"/>
              <a:t> http://www.w3.org/1999/02/22-rdf-syntax-ns#</a:t>
            </a:r>
          </a:p>
          <a:p>
            <a:r>
              <a:rPr lang="en-US" dirty="0"/>
              <a:t> http://schema.org/</a:t>
            </a:r>
          </a:p>
          <a:p>
            <a:r>
              <a:rPr lang="en-US" dirty="0"/>
              <a:t> http://purl.org/dc/terms/</a:t>
            </a:r>
          </a:p>
          <a:p>
            <a:r>
              <a:rPr lang="en-US" dirty="0"/>
              <a:t> http://ogp.me/</a:t>
            </a:r>
          </a:p>
          <a:p>
            <a:r>
              <a:rPr lang="en-US" dirty="0"/>
              <a:t> http://library.link/vocab/</a:t>
            </a:r>
          </a:p>
          <a:p>
            <a:r>
              <a:rPr lang="en-US" dirty="0"/>
              <a:t> http://creativecommons.org/ns#</a:t>
            </a:r>
          </a:p>
          <a:p>
            <a:r>
              <a:rPr lang="en-US" dirty="0"/>
              <a:t> http://bibfra.me/vocab/lite/</a:t>
            </a:r>
          </a:p>
          <a:p>
            <a:r>
              <a:rPr lang="en-US" dirty="0"/>
              <a:t> http://bibfra.me/vocab/marc/</a:t>
            </a:r>
          </a:p>
          <a:p>
            <a:r>
              <a:rPr lang="en-US" dirty="0"/>
              <a:t> http://bibfra.me/vocab/marcext/</a:t>
            </a:r>
          </a:p>
          <a:p>
            <a:r>
              <a:rPr lang="en-US" dirty="0"/>
              <a:t> http://bibfra.me/vocab/relation/</a:t>
            </a:r>
          </a:p>
        </p:txBody>
      </p:sp>
    </p:spTree>
    <p:extLst>
      <p:ext uri="{BB962C8B-B14F-4D97-AF65-F5344CB8AC3E}">
        <p14:creationId xmlns:p14="http://schemas.microsoft.com/office/powerpoint/2010/main" val="2782764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ather ISBNs or UIs"/>
          <p:cNvSpPr txBox="1">
            <a:spLocks noGrp="1"/>
          </p:cNvSpPr>
          <p:nvPr>
            <p:ph type="title"/>
          </p:nvPr>
        </p:nvSpPr>
        <p:spPr>
          <a:prstGeom prst="rect">
            <a:avLst/>
          </a:prstGeom>
        </p:spPr>
        <p:txBody>
          <a:bodyPr/>
          <a:lstStyle/>
          <a:p>
            <a:r>
              <a:t>Gather ISBNs or UIs</a:t>
            </a:r>
          </a:p>
        </p:txBody>
      </p:sp>
      <p:pic>
        <p:nvPicPr>
          <p:cNvPr id="266" name="genetics3.png" descr="genetics3.png"/>
          <p:cNvPicPr>
            <a:picLocks noChangeAspect="1"/>
          </p:cNvPicPr>
          <p:nvPr/>
        </p:nvPicPr>
        <p:blipFill>
          <a:blip r:embed="rId3"/>
          <a:stretch>
            <a:fillRect/>
          </a:stretch>
        </p:blipFill>
        <p:spPr>
          <a:xfrm>
            <a:off x="6914850" y="1242289"/>
            <a:ext cx="2714048" cy="5186079"/>
          </a:xfrm>
          <a:prstGeom prst="rect">
            <a:avLst/>
          </a:prstGeom>
          <a:ln w="12700">
            <a:miter lim="400000"/>
          </a:ln>
        </p:spPr>
      </p:pic>
      <p:pic>
        <p:nvPicPr>
          <p:cNvPr id="267" name="Anxiety4.png" descr="Anxiety4.png"/>
          <p:cNvPicPr>
            <a:picLocks noChangeAspect="1"/>
          </p:cNvPicPr>
          <p:nvPr/>
        </p:nvPicPr>
        <p:blipFill>
          <a:blip r:embed="rId4"/>
          <a:srcRect r="51648"/>
          <a:stretch>
            <a:fillRect/>
          </a:stretch>
        </p:blipFill>
        <p:spPr>
          <a:xfrm>
            <a:off x="899336" y="1438053"/>
            <a:ext cx="4891760" cy="4775830"/>
          </a:xfrm>
          <a:prstGeom prst="rect">
            <a:avLst/>
          </a:prstGeom>
          <a:ln w="12700">
            <a:miter lim="400000"/>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Write Your Code"/>
          <p:cNvSpPr txBox="1">
            <a:spLocks noGrp="1"/>
          </p:cNvSpPr>
          <p:nvPr>
            <p:ph type="title"/>
          </p:nvPr>
        </p:nvSpPr>
        <p:spPr>
          <a:prstGeom prst="rect">
            <a:avLst/>
          </a:prstGeom>
        </p:spPr>
        <p:txBody>
          <a:bodyPr/>
          <a:lstStyle/>
          <a:p>
            <a:r>
              <a:t>Write Your Code</a:t>
            </a:r>
          </a:p>
        </p:txBody>
      </p:sp>
      <p:sp>
        <p:nvSpPr>
          <p:cNvPr id="272" name="Text Placeholder 11"/>
          <p:cNvSpPr>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74320" lvl="1" indent="-274320">
              <a:buSzPct val="70000"/>
              <a:buChar char="○"/>
            </a:pPr>
            <a:r>
              <a:t>List Code</a:t>
            </a:r>
          </a:p>
        </p:txBody>
      </p:sp>
      <p:sp>
        <p:nvSpPr>
          <p:cNvPr id="273" name="Text Placeholder 13"/>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Mix Code</a:t>
            </a:r>
          </a:p>
        </p:txBody>
      </p:sp>
      <p:pic>
        <p:nvPicPr>
          <p:cNvPr id="274" name="Anxiety3.png" descr="Anxiety3.png"/>
          <p:cNvPicPr>
            <a:picLocks noChangeAspect="1"/>
          </p:cNvPicPr>
          <p:nvPr/>
        </p:nvPicPr>
        <p:blipFill>
          <a:blip r:embed="rId3"/>
          <a:srcRect r="34131"/>
          <a:stretch>
            <a:fillRect/>
          </a:stretch>
        </p:blipFill>
        <p:spPr>
          <a:xfrm>
            <a:off x="5763119" y="2188235"/>
            <a:ext cx="4428087" cy="3971929"/>
          </a:xfrm>
          <a:prstGeom prst="rect">
            <a:avLst/>
          </a:prstGeom>
          <a:ln w="12700">
            <a:miter lim="400000"/>
          </a:ln>
        </p:spPr>
      </p:pic>
      <p:pic>
        <p:nvPicPr>
          <p:cNvPr id="275" name="genetics2.png" descr="genetics2.png"/>
          <p:cNvPicPr>
            <a:picLocks noChangeAspect="1"/>
          </p:cNvPicPr>
          <p:nvPr/>
        </p:nvPicPr>
        <p:blipFill>
          <a:blip r:embed="rId4"/>
          <a:srcRect r="31476" b="16369"/>
          <a:stretch>
            <a:fillRect/>
          </a:stretch>
        </p:blipFill>
        <p:spPr>
          <a:xfrm>
            <a:off x="642342" y="2197840"/>
            <a:ext cx="4811422" cy="4535591"/>
          </a:xfrm>
          <a:prstGeom prst="rect">
            <a:avLst/>
          </a:prstGeom>
          <a:ln w="12700">
            <a:miter lim="400000"/>
          </a:ln>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itle 1"/>
          <p:cNvSpPr txBox="1">
            <a:spLocks noGrp="1"/>
          </p:cNvSpPr>
          <p:nvPr>
            <p:ph type="title"/>
          </p:nvPr>
        </p:nvSpPr>
        <p:spPr>
          <a:xfrm>
            <a:off x="609600" y="274638"/>
            <a:ext cx="9956800" cy="1143002"/>
          </a:xfrm>
          <a:prstGeom prst="rect">
            <a:avLst/>
          </a:prstGeom>
        </p:spPr>
        <p:txBody>
          <a:bodyPr/>
          <a:lstStyle/>
          <a:p>
            <a:r>
              <a:t>Writing Code</a:t>
            </a:r>
          </a:p>
        </p:txBody>
      </p:sp>
      <p:sp>
        <p:nvSpPr>
          <p:cNvPr id="280" name="Text Placeholder 2"/>
          <p:cNvSpPr txBox="1">
            <a:spLocks noGrp="1"/>
          </p:cNvSpPr>
          <p:nvPr>
            <p:ph type="body" sz="half" idx="1"/>
          </p:nvPr>
        </p:nvSpPr>
        <p:spPr>
          <a:prstGeom prst="rect">
            <a:avLst/>
          </a:prstGeom>
        </p:spPr>
        <p:txBody>
          <a:bodyPr/>
          <a:lstStyle/>
          <a:p>
            <a:r>
              <a:t>Notepad ++</a:t>
            </a:r>
          </a:p>
          <a:p>
            <a:r>
              <a:t>Atom</a:t>
            </a:r>
          </a:p>
          <a:p>
            <a:r>
              <a:rPr u="sng">
                <a:solidFill>
                  <a:srgbClr val="0000FF"/>
                </a:solidFill>
                <a:uFill>
                  <a:solidFill>
                    <a:srgbClr val="0000FF"/>
                  </a:solidFill>
                </a:uFill>
                <a:hlinkClick r:id="rId3"/>
              </a:rPr>
              <a:t>sublimetext.com</a:t>
            </a:r>
          </a:p>
        </p:txBody>
      </p:sp>
      <p:pic>
        <p:nvPicPr>
          <p:cNvPr id="281" name="atom.png" descr="atom.png"/>
          <p:cNvPicPr>
            <a:picLocks noChangeAspect="1"/>
          </p:cNvPicPr>
          <p:nvPr/>
        </p:nvPicPr>
        <p:blipFill>
          <a:blip r:embed="rId4"/>
          <a:stretch>
            <a:fillRect/>
          </a:stretch>
        </p:blipFill>
        <p:spPr>
          <a:xfrm>
            <a:off x="3520407" y="660671"/>
            <a:ext cx="7868318" cy="5896309"/>
          </a:xfrm>
          <a:prstGeom prst="rect">
            <a:avLst/>
          </a:prstGeom>
          <a:ln w="12700">
            <a:miter lim="400000"/>
          </a:ln>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riting Code"/>
          <p:cNvSpPr txBox="1">
            <a:spLocks noGrp="1"/>
          </p:cNvSpPr>
          <p:nvPr>
            <p:ph type="title"/>
          </p:nvPr>
        </p:nvSpPr>
        <p:spPr>
          <a:prstGeom prst="rect">
            <a:avLst/>
          </a:prstGeom>
        </p:spPr>
        <p:txBody>
          <a:bodyPr/>
          <a:lstStyle/>
          <a:p>
            <a:r>
              <a:t>Writing Code</a:t>
            </a:r>
          </a:p>
        </p:txBody>
      </p:sp>
      <p:sp>
        <p:nvSpPr>
          <p:cNvPr id="286" name="JSON Playground…"/>
          <p:cNvSpPr txBox="1">
            <a:spLocks noGrp="1"/>
          </p:cNvSpPr>
          <p:nvPr>
            <p:ph type="body" sz="half" idx="1"/>
          </p:nvPr>
        </p:nvSpPr>
        <p:spPr>
          <a:prstGeom prst="rect">
            <a:avLst/>
          </a:prstGeom>
        </p:spPr>
        <p:txBody>
          <a:bodyPr/>
          <a:lstStyle/>
          <a:p>
            <a:r>
              <a:t>JSON Playground</a:t>
            </a:r>
          </a:p>
          <a:p>
            <a:pPr marL="640080" lvl="1" indent="-274320">
              <a:buSzPct val="70000"/>
              <a:buChar char="○"/>
            </a:pPr>
            <a:r>
              <a:t>Check your Code</a:t>
            </a:r>
          </a:p>
          <a:p>
            <a:pPr marL="640080" lvl="1" indent="-274320">
              <a:buSzPct val="70000"/>
              <a:buChar char="○"/>
            </a:pPr>
            <a:r>
              <a:t>Finicky</a:t>
            </a:r>
          </a:p>
        </p:txBody>
      </p:sp>
      <p:pic>
        <p:nvPicPr>
          <p:cNvPr id="287" name="json playground.png" descr="json playground.png"/>
          <p:cNvPicPr>
            <a:picLocks noChangeAspect="1"/>
          </p:cNvPicPr>
          <p:nvPr/>
        </p:nvPicPr>
        <p:blipFill>
          <a:blip r:embed="rId3"/>
          <a:srcRect r="19674"/>
          <a:stretch>
            <a:fillRect/>
          </a:stretch>
        </p:blipFill>
        <p:spPr>
          <a:xfrm>
            <a:off x="4080902" y="1068036"/>
            <a:ext cx="7013415" cy="4979960"/>
          </a:xfrm>
          <a:prstGeom prst="rect">
            <a:avLst/>
          </a:prstGeom>
          <a:ln w="12700">
            <a:miter lim="400000"/>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Upload Code to Github"/>
          <p:cNvSpPr txBox="1">
            <a:spLocks noGrp="1"/>
          </p:cNvSpPr>
          <p:nvPr>
            <p:ph type="title"/>
          </p:nvPr>
        </p:nvSpPr>
        <p:spPr>
          <a:prstGeom prst="rect">
            <a:avLst/>
          </a:prstGeom>
        </p:spPr>
        <p:txBody>
          <a:bodyPr/>
          <a:lstStyle/>
          <a:p>
            <a:r>
              <a:t>Upload Code to Github</a:t>
            </a:r>
          </a:p>
        </p:txBody>
      </p:sp>
      <p:pic>
        <p:nvPicPr>
          <p:cNvPr id="292" name="github.png" descr="github.png"/>
          <p:cNvPicPr>
            <a:picLocks noChangeAspect="1"/>
          </p:cNvPicPr>
          <p:nvPr/>
        </p:nvPicPr>
        <p:blipFill>
          <a:blip r:embed="rId3"/>
          <a:stretch>
            <a:fillRect/>
          </a:stretch>
        </p:blipFill>
        <p:spPr>
          <a:xfrm>
            <a:off x="5798744" y="1417198"/>
            <a:ext cx="5868187" cy="4938004"/>
          </a:xfrm>
          <a:prstGeom prst="rect">
            <a:avLst/>
          </a:prstGeom>
          <a:ln w="12700">
            <a:miter lim="400000"/>
          </a:ln>
        </p:spPr>
      </p:pic>
      <p:sp>
        <p:nvSpPr>
          <p:cNvPr id="293" name="Github…"/>
          <p:cNvSpPr txBox="1">
            <a:spLocks noGrp="1"/>
          </p:cNvSpPr>
          <p:nvPr>
            <p:ph type="body" sz="half" idx="4294967295"/>
          </p:nvPr>
        </p:nvSpPr>
        <p:spPr>
          <a:prstGeom prst="rect">
            <a:avLst/>
          </a:prstGeom>
        </p:spPr>
        <p:txBody>
          <a:bodyPr/>
          <a:lstStyle/>
          <a:p>
            <a:r>
              <a:rPr dirty="0" err="1"/>
              <a:t>Github</a:t>
            </a:r>
            <a:endParaRPr dirty="0"/>
          </a:p>
          <a:p>
            <a:pPr marL="640080" lvl="1" indent="-274320">
              <a:buSzPct val="70000"/>
              <a:buChar char="○"/>
            </a:pPr>
            <a:r>
              <a:rPr dirty="0"/>
              <a:t>Free to Use</a:t>
            </a:r>
          </a:p>
          <a:p>
            <a:pPr marL="640080" lvl="1" indent="-274320">
              <a:buSzPct val="70000"/>
              <a:buChar char="○"/>
            </a:pPr>
            <a:r>
              <a:rPr dirty="0"/>
              <a:t>Version Control</a:t>
            </a:r>
          </a:p>
          <a:p>
            <a:pPr marL="640080" lvl="1" indent="-274320">
              <a:buSzPct val="70000"/>
              <a:buChar char="○"/>
            </a:pPr>
            <a:r>
              <a:rPr lang="en-US" dirty="0"/>
              <a:t>Collaboration</a:t>
            </a:r>
          </a:p>
          <a:p>
            <a:pPr marL="640080" lvl="1" indent="-274320">
              <a:buSzPct val="70000"/>
              <a:buChar char="○"/>
            </a:pPr>
            <a:r>
              <a:rPr lang="en-US" dirty="0"/>
              <a:t>Raw Code URL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Github"/>
          <p:cNvSpPr txBox="1">
            <a:spLocks noGrp="1"/>
          </p:cNvSpPr>
          <p:nvPr>
            <p:ph type="title"/>
          </p:nvPr>
        </p:nvSpPr>
        <p:spPr>
          <a:prstGeom prst="rect">
            <a:avLst/>
          </a:prstGeom>
        </p:spPr>
        <p:txBody>
          <a:bodyPr/>
          <a:lstStyle/>
          <a:p>
            <a:r>
              <a:t>Github</a:t>
            </a:r>
          </a:p>
        </p:txBody>
      </p:sp>
      <p:pic>
        <p:nvPicPr>
          <p:cNvPr id="298" name="Github2.png" descr="Github2.png"/>
          <p:cNvPicPr>
            <a:picLocks noChangeAspect="1"/>
          </p:cNvPicPr>
          <p:nvPr/>
        </p:nvPicPr>
        <p:blipFill>
          <a:blip r:embed="rId3"/>
          <a:srcRect l="450" r="450" b="56849"/>
          <a:stretch>
            <a:fillRect/>
          </a:stretch>
        </p:blipFill>
        <p:spPr>
          <a:xfrm>
            <a:off x="977503" y="1641064"/>
            <a:ext cx="9221123" cy="4010709"/>
          </a:xfrm>
          <a:prstGeom prst="rect">
            <a:avLst/>
          </a:prstGeom>
          <a:ln w="12700">
            <a:miter lim="400000"/>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Get your Raw URL"/>
          <p:cNvSpPr txBox="1">
            <a:spLocks noGrp="1"/>
          </p:cNvSpPr>
          <p:nvPr>
            <p:ph type="title"/>
          </p:nvPr>
        </p:nvSpPr>
        <p:spPr>
          <a:prstGeom prst="rect">
            <a:avLst/>
          </a:prstGeom>
        </p:spPr>
        <p:txBody>
          <a:bodyPr/>
          <a:lstStyle/>
          <a:p>
            <a:r>
              <a:t>Get your Raw URL</a:t>
            </a:r>
          </a:p>
        </p:txBody>
      </p:sp>
      <p:pic>
        <p:nvPicPr>
          <p:cNvPr id="303" name="github3.png" descr="github3.png"/>
          <p:cNvPicPr>
            <a:picLocks noChangeAspect="1"/>
          </p:cNvPicPr>
          <p:nvPr/>
        </p:nvPicPr>
        <p:blipFill>
          <a:blip r:embed="rId3"/>
          <a:stretch>
            <a:fillRect/>
          </a:stretch>
        </p:blipFill>
        <p:spPr>
          <a:xfrm>
            <a:off x="937557" y="1497743"/>
            <a:ext cx="9300886" cy="5039852"/>
          </a:xfrm>
          <a:prstGeom prst="rect">
            <a:avLst/>
          </a:prstGeom>
          <a:ln w="12700">
            <a:miter lim="400000"/>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Github: Raw URL"/>
          <p:cNvSpPr txBox="1">
            <a:spLocks noGrp="1"/>
          </p:cNvSpPr>
          <p:nvPr>
            <p:ph type="title"/>
          </p:nvPr>
        </p:nvSpPr>
        <p:spPr>
          <a:prstGeom prst="rect">
            <a:avLst/>
          </a:prstGeom>
        </p:spPr>
        <p:txBody>
          <a:bodyPr/>
          <a:lstStyle/>
          <a:p>
            <a:r>
              <a:t>Github: Raw URL</a:t>
            </a:r>
          </a:p>
        </p:txBody>
      </p:sp>
      <p:pic>
        <p:nvPicPr>
          <p:cNvPr id="308" name="github4.png" descr="github4.png"/>
          <p:cNvPicPr>
            <a:picLocks noChangeAspect="1"/>
          </p:cNvPicPr>
          <p:nvPr/>
        </p:nvPicPr>
        <p:blipFill>
          <a:blip r:embed="rId3"/>
          <a:stretch>
            <a:fillRect/>
          </a:stretch>
        </p:blipFill>
        <p:spPr>
          <a:xfrm>
            <a:off x="594228" y="1603677"/>
            <a:ext cx="8636001" cy="4064001"/>
          </a:xfrm>
          <a:prstGeom prst="rect">
            <a:avLst/>
          </a:prstGeom>
          <a:ln w="12700">
            <a:miter lim="400000"/>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tring Links: Lists"/>
          <p:cNvSpPr txBox="1">
            <a:spLocks noGrp="1"/>
          </p:cNvSpPr>
          <p:nvPr>
            <p:ph type="title"/>
          </p:nvPr>
        </p:nvSpPr>
        <p:spPr>
          <a:prstGeom prst="rect">
            <a:avLst/>
          </a:prstGeom>
        </p:spPr>
        <p:txBody>
          <a:bodyPr/>
          <a:lstStyle/>
          <a:p>
            <a:r>
              <a:t>String Links: Lists</a:t>
            </a:r>
          </a:p>
        </p:txBody>
      </p:sp>
      <p:pic>
        <p:nvPicPr>
          <p:cNvPr id="313" name="liststring.png" descr="liststring.png"/>
          <p:cNvPicPr>
            <a:picLocks noChangeAspect="1"/>
          </p:cNvPicPr>
          <p:nvPr/>
        </p:nvPicPr>
        <p:blipFill>
          <a:blip r:embed="rId3"/>
          <a:stretch>
            <a:fillRect/>
          </a:stretch>
        </p:blipFill>
        <p:spPr>
          <a:xfrm>
            <a:off x="1008823" y="1536963"/>
            <a:ext cx="9158354" cy="4584387"/>
          </a:xfrm>
          <a:prstGeom prst="rect">
            <a:avLst/>
          </a:prstGeom>
          <a:ln w="12700">
            <a:miter lim="400000"/>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tring Links: Mixes"/>
          <p:cNvSpPr txBox="1">
            <a:spLocks noGrp="1"/>
          </p:cNvSpPr>
          <p:nvPr>
            <p:ph type="title"/>
          </p:nvPr>
        </p:nvSpPr>
        <p:spPr>
          <a:prstGeom prst="rect">
            <a:avLst/>
          </a:prstGeom>
        </p:spPr>
        <p:txBody>
          <a:bodyPr/>
          <a:lstStyle/>
          <a:p>
            <a:r>
              <a:t>String Links: Mixes</a:t>
            </a:r>
          </a:p>
        </p:txBody>
      </p:sp>
      <p:pic>
        <p:nvPicPr>
          <p:cNvPr id="318" name="mixstring.png" descr="mixstring.png"/>
          <p:cNvPicPr>
            <a:picLocks noChangeAspect="1"/>
          </p:cNvPicPr>
          <p:nvPr/>
        </p:nvPicPr>
        <p:blipFill>
          <a:blip r:embed="rId3"/>
          <a:stretch>
            <a:fillRect/>
          </a:stretch>
        </p:blipFill>
        <p:spPr>
          <a:xfrm>
            <a:off x="334963" y="1813227"/>
            <a:ext cx="11125201" cy="4203701"/>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Google supports Schema.org </a:t>
            </a:r>
          </a:p>
        </p:txBody>
      </p:sp>
      <p:sp>
        <p:nvSpPr>
          <p:cNvPr id="7" name="Text Placeholder 6">
            <a:extLst>
              <a:ext uri="{FF2B5EF4-FFF2-40B4-BE49-F238E27FC236}">
                <a16:creationId xmlns:a16="http://schemas.microsoft.com/office/drawing/2014/main" id="{C126C2DF-CFF3-47C6-8B24-B0F2460C9B31}"/>
              </a:ext>
            </a:extLst>
          </p:cNvPr>
          <p:cNvSpPr>
            <a:spLocks noGrp="1"/>
          </p:cNvSpPr>
          <p:nvPr>
            <p:ph type="body" idx="1"/>
          </p:nvPr>
        </p:nvSpPr>
        <p:spPr>
          <a:xfrm>
            <a:off x="609600" y="1569720"/>
            <a:ext cx="4876800" cy="868680"/>
          </a:xfrm>
        </p:spPr>
        <p:txBody>
          <a:bodyPr/>
          <a:lstStyle/>
          <a:p>
            <a:r>
              <a:rPr lang="en-US" dirty="0"/>
              <a:t>https://developers.google.com/search/docs/guides/intro-structured-data</a:t>
            </a:r>
          </a:p>
        </p:txBody>
      </p:sp>
      <p:pic>
        <p:nvPicPr>
          <p:cNvPr id="13" name="Content Placeholder 12">
            <a:extLst>
              <a:ext uri="{FF2B5EF4-FFF2-40B4-BE49-F238E27FC236}">
                <a16:creationId xmlns:a16="http://schemas.microsoft.com/office/drawing/2014/main" id="{B0BB209D-CF2B-4AAF-AEB4-1565F132C84D}"/>
              </a:ext>
            </a:extLst>
          </p:cNvPr>
          <p:cNvPicPr>
            <a:picLocks noGrp="1" noChangeAspect="1"/>
          </p:cNvPicPr>
          <p:nvPr>
            <p:ph sz="half" idx="2"/>
          </p:nvPr>
        </p:nvPicPr>
        <p:blipFill>
          <a:blip r:embed="rId3"/>
          <a:stretch>
            <a:fillRect/>
          </a:stretch>
        </p:blipFill>
        <p:spPr>
          <a:xfrm>
            <a:off x="1023938" y="3375182"/>
            <a:ext cx="4754562" cy="2525398"/>
          </a:xfrm>
          <a:prstGeom prst="rect">
            <a:avLst/>
          </a:prstGeom>
        </p:spPr>
      </p:pic>
      <p:sp>
        <p:nvSpPr>
          <p:cNvPr id="8" name="Text Placeholder 7">
            <a:extLst>
              <a:ext uri="{FF2B5EF4-FFF2-40B4-BE49-F238E27FC236}">
                <a16:creationId xmlns:a16="http://schemas.microsoft.com/office/drawing/2014/main" id="{B4E433A9-9073-4AC2-B554-4E46DCF9F8AE}"/>
              </a:ext>
            </a:extLst>
          </p:cNvPr>
          <p:cNvSpPr>
            <a:spLocks noGrp="1"/>
          </p:cNvSpPr>
          <p:nvPr>
            <p:ph type="body" sz="quarter" idx="3"/>
          </p:nvPr>
        </p:nvSpPr>
        <p:spPr>
          <a:xfrm>
            <a:off x="5791200" y="1569720"/>
            <a:ext cx="4829908" cy="868680"/>
          </a:xfrm>
        </p:spPr>
        <p:txBody>
          <a:bodyPr/>
          <a:lstStyle/>
          <a:p>
            <a:r>
              <a:rPr lang="en-US" dirty="0">
                <a:solidFill>
                  <a:schemeClr val="bg1"/>
                </a:solidFill>
                <a:hlinkClick r:id="rId4">
                  <a:extLst>
                    <a:ext uri="{A12FA001-AC4F-418D-AE19-62706E023703}">
                      <ahyp:hlinkClr xmlns:ahyp="http://schemas.microsoft.com/office/drawing/2018/hyperlinkcolor" val="tx"/>
                    </a:ext>
                  </a:extLst>
                </a:hlinkClick>
              </a:rPr>
              <a:t>http://link.manchesterlibrary.org/resource/i7KvJv9U_Pg/</a:t>
            </a:r>
            <a:endParaRPr lang="en-US" dirty="0">
              <a:solidFill>
                <a:schemeClr val="bg1"/>
              </a:solidFill>
            </a:endParaRPr>
          </a:p>
        </p:txBody>
      </p:sp>
      <p:pic>
        <p:nvPicPr>
          <p:cNvPr id="14" name="Content Placeholder 13">
            <a:extLst>
              <a:ext uri="{FF2B5EF4-FFF2-40B4-BE49-F238E27FC236}">
                <a16:creationId xmlns:a16="http://schemas.microsoft.com/office/drawing/2014/main" id="{4A8E123E-6DB6-470D-BC4C-99BE28A710C8}"/>
              </a:ext>
            </a:extLst>
          </p:cNvPr>
          <p:cNvPicPr>
            <a:picLocks noGrp="1" noChangeAspect="1"/>
          </p:cNvPicPr>
          <p:nvPr>
            <p:ph sz="quarter" idx="4"/>
          </p:nvPr>
        </p:nvPicPr>
        <p:blipFill>
          <a:blip r:embed="rId5"/>
          <a:stretch>
            <a:fillRect/>
          </a:stretch>
        </p:blipFill>
        <p:spPr>
          <a:xfrm>
            <a:off x="5991225" y="3846664"/>
            <a:ext cx="4754563" cy="1582434"/>
          </a:xfrm>
          <a:prstGeom prst="rect">
            <a:avLst/>
          </a:prstGeom>
        </p:spPr>
      </p:pic>
    </p:spTree>
    <p:extLst>
      <p:ext uri="{BB962C8B-B14F-4D97-AF65-F5344CB8AC3E}">
        <p14:creationId xmlns:p14="http://schemas.microsoft.com/office/powerpoint/2010/main" val="758612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Get the Embed Code"/>
          <p:cNvSpPr txBox="1">
            <a:spLocks noGrp="1"/>
          </p:cNvSpPr>
          <p:nvPr>
            <p:ph type="title"/>
          </p:nvPr>
        </p:nvSpPr>
        <p:spPr>
          <a:prstGeom prst="rect">
            <a:avLst/>
          </a:prstGeom>
        </p:spPr>
        <p:txBody>
          <a:bodyPr/>
          <a:lstStyle/>
          <a:p>
            <a:r>
              <a:t>Get the Embed Code</a:t>
            </a:r>
          </a:p>
        </p:txBody>
      </p:sp>
      <p:pic>
        <p:nvPicPr>
          <p:cNvPr id="323" name="genetics copy.png" descr="genetics copy.png"/>
          <p:cNvPicPr>
            <a:picLocks noChangeAspect="1"/>
          </p:cNvPicPr>
          <p:nvPr/>
        </p:nvPicPr>
        <p:blipFill>
          <a:blip r:embed="rId3"/>
          <a:srcRect l="29854"/>
          <a:stretch>
            <a:fillRect/>
          </a:stretch>
        </p:blipFill>
        <p:spPr>
          <a:xfrm>
            <a:off x="1226590" y="1702382"/>
            <a:ext cx="8552141" cy="4219066"/>
          </a:xfrm>
          <a:prstGeom prst="rect">
            <a:avLst/>
          </a:prstGeom>
          <a:ln w="12700">
            <a:miter lim="400000"/>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opy Embed Code &amp; Fix HTTPs"/>
          <p:cNvSpPr txBox="1">
            <a:spLocks noGrp="1"/>
          </p:cNvSpPr>
          <p:nvPr>
            <p:ph type="title"/>
          </p:nvPr>
        </p:nvSpPr>
        <p:spPr>
          <a:prstGeom prst="rect">
            <a:avLst/>
          </a:prstGeom>
        </p:spPr>
        <p:txBody>
          <a:bodyPr/>
          <a:lstStyle/>
          <a:p>
            <a:r>
              <a:t>Copy Embed Code &amp; Fix HTTPs</a:t>
            </a:r>
          </a:p>
        </p:txBody>
      </p:sp>
      <p:pic>
        <p:nvPicPr>
          <p:cNvPr id="328" name="Embed.png" descr="Embed.png"/>
          <p:cNvPicPr>
            <a:picLocks noChangeAspect="1"/>
          </p:cNvPicPr>
          <p:nvPr/>
        </p:nvPicPr>
        <p:blipFill>
          <a:blip r:embed="rId3"/>
          <a:stretch>
            <a:fillRect/>
          </a:stretch>
        </p:blipFill>
        <p:spPr>
          <a:xfrm>
            <a:off x="1409983" y="1733754"/>
            <a:ext cx="8185475" cy="4656463"/>
          </a:xfrm>
          <a:prstGeom prst="rect">
            <a:avLst/>
          </a:prstGeom>
          <a:ln w="12700">
            <a:miter lim="400000"/>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ommunity…"/>
          <p:cNvSpPr txBox="1">
            <a:spLocks noGrp="1"/>
          </p:cNvSpPr>
          <p:nvPr>
            <p:ph type="title"/>
          </p:nvPr>
        </p:nvSpPr>
        <p:spPr>
          <a:prstGeom prst="rect">
            <a:avLst/>
          </a:prstGeom>
        </p:spPr>
        <p:txBody>
          <a:bodyPr/>
          <a:lstStyle/>
          <a:p>
            <a:r>
              <a:t>Community</a:t>
            </a:r>
          </a:p>
          <a:p>
            <a:r>
              <a:t> Partners</a:t>
            </a:r>
          </a:p>
        </p:txBody>
      </p:sp>
      <p:pic>
        <p:nvPicPr>
          <p:cNvPr id="333" name="NHJC_books.png" descr="NHJC_books.png"/>
          <p:cNvPicPr>
            <a:picLocks noChangeAspect="1"/>
          </p:cNvPicPr>
          <p:nvPr/>
        </p:nvPicPr>
        <p:blipFill>
          <a:blip r:embed="rId3"/>
          <a:srcRect b="13157"/>
          <a:stretch>
            <a:fillRect/>
          </a:stretch>
        </p:blipFill>
        <p:spPr>
          <a:xfrm>
            <a:off x="2872581" y="747514"/>
            <a:ext cx="8709878" cy="5729733"/>
          </a:xfrm>
          <a:prstGeom prst="rect">
            <a:avLst/>
          </a:prstGeom>
          <a:ln w="12700">
            <a:miter lim="400000"/>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ocial Media"/>
          <p:cNvSpPr txBox="1">
            <a:spLocks noGrp="1"/>
          </p:cNvSpPr>
          <p:nvPr>
            <p:ph type="title"/>
          </p:nvPr>
        </p:nvSpPr>
        <p:spPr>
          <a:prstGeom prst="rect">
            <a:avLst/>
          </a:prstGeom>
        </p:spPr>
        <p:txBody>
          <a:bodyPr/>
          <a:lstStyle/>
          <a:p>
            <a:r>
              <a:t>Social Media</a:t>
            </a:r>
          </a:p>
        </p:txBody>
      </p:sp>
      <p:pic>
        <p:nvPicPr>
          <p:cNvPr id="338" name="fbook1.png" descr="fbook1.png"/>
          <p:cNvPicPr>
            <a:picLocks noChangeAspect="1"/>
          </p:cNvPicPr>
          <p:nvPr/>
        </p:nvPicPr>
        <p:blipFill>
          <a:blip r:embed="rId3"/>
          <a:stretch>
            <a:fillRect/>
          </a:stretch>
        </p:blipFill>
        <p:spPr>
          <a:xfrm>
            <a:off x="451382" y="1637435"/>
            <a:ext cx="5685938" cy="3378117"/>
          </a:xfrm>
          <a:prstGeom prst="rect">
            <a:avLst/>
          </a:prstGeom>
          <a:ln w="12700">
            <a:miter lim="400000"/>
          </a:ln>
        </p:spPr>
      </p:pic>
      <p:pic>
        <p:nvPicPr>
          <p:cNvPr id="339" name="fbook2.png" descr="fbook2.png"/>
          <p:cNvPicPr>
            <a:picLocks noChangeAspect="1"/>
          </p:cNvPicPr>
          <p:nvPr/>
        </p:nvPicPr>
        <p:blipFill>
          <a:blip r:embed="rId4"/>
          <a:stretch>
            <a:fillRect/>
          </a:stretch>
        </p:blipFill>
        <p:spPr>
          <a:xfrm>
            <a:off x="6669071" y="1576569"/>
            <a:ext cx="4681615" cy="3499848"/>
          </a:xfrm>
          <a:prstGeom prst="rect">
            <a:avLst/>
          </a:prstGeom>
          <a:ln w="12700">
            <a:miter lim="400000"/>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Uses during Shutdown"/>
          <p:cNvSpPr txBox="1">
            <a:spLocks noGrp="1"/>
          </p:cNvSpPr>
          <p:nvPr>
            <p:ph type="title"/>
          </p:nvPr>
        </p:nvSpPr>
        <p:spPr>
          <a:prstGeom prst="rect">
            <a:avLst/>
          </a:prstGeom>
        </p:spPr>
        <p:txBody>
          <a:bodyPr/>
          <a:lstStyle/>
          <a:p>
            <a:r>
              <a:t>Uses during Shutdown</a:t>
            </a:r>
          </a:p>
        </p:txBody>
      </p:sp>
      <p:sp>
        <p:nvSpPr>
          <p:cNvPr id="344" name="New Books…"/>
          <p:cNvSpPr txBox="1">
            <a:spLocks noGrp="1"/>
          </p:cNvSpPr>
          <p:nvPr>
            <p:ph type="body" sz="half" idx="1"/>
          </p:nvPr>
        </p:nvSpPr>
        <p:spPr>
          <a:prstGeom prst="rect">
            <a:avLst/>
          </a:prstGeom>
        </p:spPr>
        <p:txBody>
          <a:bodyPr/>
          <a:lstStyle/>
          <a:p>
            <a:r>
              <a:t>New Books</a:t>
            </a:r>
          </a:p>
          <a:p>
            <a:r>
              <a:t>Community Partners</a:t>
            </a:r>
          </a:p>
          <a:p>
            <a:pPr lvl="1"/>
            <a:r>
              <a:t>Virtual Outreach</a:t>
            </a:r>
          </a:p>
          <a:p>
            <a:r>
              <a:t>Programming Compliment</a:t>
            </a:r>
          </a:p>
          <a:p>
            <a:r>
              <a:t>Increase access to materials</a:t>
            </a:r>
          </a:p>
        </p:txBody>
      </p:sp>
      <p:pic>
        <p:nvPicPr>
          <p:cNvPr id="345" name="Picture 3" descr="Picture 3"/>
          <p:cNvPicPr>
            <a:picLocks noChangeAspect="1"/>
          </p:cNvPicPr>
          <p:nvPr/>
        </p:nvPicPr>
        <p:blipFill>
          <a:blip r:embed="rId3"/>
          <a:stretch>
            <a:fillRect/>
          </a:stretch>
        </p:blipFill>
        <p:spPr>
          <a:xfrm>
            <a:off x="6169376" y="1474812"/>
            <a:ext cx="4343403" cy="3211788"/>
          </a:xfrm>
          <a:prstGeom prst="rect">
            <a:avLst/>
          </a:prstGeom>
          <a:ln w="12700">
            <a:miter lim="400000"/>
          </a:ln>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Resources"/>
          <p:cNvSpPr txBox="1">
            <a:spLocks noGrp="1"/>
          </p:cNvSpPr>
          <p:nvPr>
            <p:ph type="title"/>
          </p:nvPr>
        </p:nvSpPr>
        <p:spPr>
          <a:prstGeom prst="rect">
            <a:avLst/>
          </a:prstGeom>
        </p:spPr>
        <p:txBody>
          <a:bodyPr/>
          <a:lstStyle/>
          <a:p>
            <a:r>
              <a:t>Resources</a:t>
            </a:r>
          </a:p>
        </p:txBody>
      </p:sp>
      <p:sp>
        <p:nvSpPr>
          <p:cNvPr id="350" name="https://github.com/GMILCS…"/>
          <p:cNvSpPr txBox="1">
            <a:spLocks noGrp="1"/>
          </p:cNvSpPr>
          <p:nvPr>
            <p:ph type="body" idx="1"/>
          </p:nvPr>
        </p:nvSpPr>
        <p:spPr>
          <a:xfrm>
            <a:off x="609600" y="1905000"/>
            <a:ext cx="8566674" cy="4267200"/>
          </a:xfrm>
          <a:prstGeom prst="rect">
            <a:avLst/>
          </a:prstGeom>
        </p:spPr>
        <p:txBody>
          <a:bodyPr/>
          <a:lstStyle/>
          <a:p>
            <a:r>
              <a:rPr u="sng" dirty="0">
                <a:solidFill>
                  <a:srgbClr val="0000FF"/>
                </a:solidFill>
                <a:uFill>
                  <a:solidFill>
                    <a:srgbClr val="0000FF"/>
                  </a:solidFill>
                </a:uFill>
                <a:hlinkClick r:id="rId3"/>
              </a:rPr>
              <a:t>https://github.com/GMILCS</a:t>
            </a:r>
          </a:p>
          <a:p>
            <a:r>
              <a:rPr u="sng" dirty="0">
                <a:solidFill>
                  <a:srgbClr val="0000FF"/>
                </a:solidFill>
                <a:uFill>
                  <a:solidFill>
                    <a:srgbClr val="0000FF"/>
                  </a:solidFill>
                </a:uFill>
                <a:hlinkClick r:id="rId4"/>
              </a:rPr>
              <a:t>https://json-ld.org/playground/</a:t>
            </a:r>
          </a:p>
          <a:p>
            <a:r>
              <a:rPr u="sng" dirty="0">
                <a:solidFill>
                  <a:srgbClr val="0000FF"/>
                </a:solidFill>
                <a:uFill>
                  <a:solidFill>
                    <a:srgbClr val="0000FF"/>
                  </a:solidFill>
                </a:uFill>
                <a:hlinkClick r:id="rId5"/>
              </a:rPr>
              <a:t>https://notepad-plus-plus.org/downloads/</a:t>
            </a:r>
          </a:p>
          <a:p>
            <a:r>
              <a:rPr u="sng" dirty="0">
                <a:solidFill>
                  <a:srgbClr val="0000FF"/>
                </a:solidFill>
                <a:uFill>
                  <a:solidFill>
                    <a:srgbClr val="0000FF"/>
                  </a:solidFill>
                </a:uFill>
                <a:hlinkClick r:id="rId6"/>
              </a:rPr>
              <a:t>https://atom.io/</a:t>
            </a:r>
          </a:p>
          <a:p>
            <a:r>
              <a:rPr u="sng" dirty="0">
                <a:solidFill>
                  <a:srgbClr val="0000FF"/>
                </a:solidFill>
                <a:uFill>
                  <a:solidFill>
                    <a:srgbClr val="0000FF"/>
                  </a:solidFill>
                </a:uFill>
                <a:hlinkClick r:id="rId7"/>
              </a:rPr>
              <a:t>https://www.isbn.org/ISBN_converter</a:t>
            </a:r>
          </a:p>
          <a:p>
            <a:r>
              <a:rPr u="sng" dirty="0">
                <a:solidFill>
                  <a:srgbClr val="0000FF"/>
                </a:solidFill>
                <a:uFill>
                  <a:solidFill>
                    <a:srgbClr val="0000FF"/>
                  </a:solidFill>
                </a:uFill>
                <a:hlinkClick r:id="" action="ppaction://noaction"/>
              </a:rPr>
              <a:t>https://www.w3schools.com/js/js_json_intro.asp</a:t>
            </a:r>
          </a:p>
          <a:p>
            <a:endParaRPr u="sng" dirty="0">
              <a:solidFill>
                <a:srgbClr val="0000FF"/>
              </a:solidFill>
              <a:uFill>
                <a:solidFill>
                  <a:srgbClr val="0000FF"/>
                </a:solidFill>
              </a:uFill>
              <a:hlinkClick r:id="" action="ppaction://noaction"/>
            </a:endParaRPr>
          </a:p>
          <a:p>
            <a:endParaRPr u="sng" dirty="0">
              <a:solidFill>
                <a:srgbClr val="0000FF"/>
              </a:solidFill>
              <a:uFill>
                <a:solidFill>
                  <a:srgbClr val="0000FF"/>
                </a:solidFill>
              </a:uFill>
              <a:hlinkClick r:id="" action="ppaction://noaction"/>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hank you!"/>
          <p:cNvSpPr txBox="1">
            <a:spLocks noGrp="1"/>
          </p:cNvSpPr>
          <p:nvPr>
            <p:ph type="title"/>
          </p:nvPr>
        </p:nvSpPr>
        <p:spPr>
          <a:prstGeom prst="rect">
            <a:avLst/>
          </a:prstGeom>
        </p:spPr>
        <p:txBody>
          <a:bodyPr/>
          <a:lstStyle/>
          <a:p>
            <a:r>
              <a:t>Thank you!</a:t>
            </a:r>
          </a:p>
        </p:txBody>
      </p:sp>
      <p:sp>
        <p:nvSpPr>
          <p:cNvPr id="355" name="Kevin French. GMILCS                        kfrench@gmilcs.org…"/>
          <p:cNvSpPr txBox="1">
            <a:spLocks noGrp="1"/>
          </p:cNvSpPr>
          <p:nvPr>
            <p:ph type="body" idx="1"/>
          </p:nvPr>
        </p:nvSpPr>
        <p:spPr>
          <a:xfrm>
            <a:off x="609600" y="1828800"/>
            <a:ext cx="8462635" cy="4343400"/>
          </a:xfrm>
          <a:prstGeom prst="rect">
            <a:avLst/>
          </a:prstGeom>
        </p:spPr>
        <p:txBody>
          <a:bodyPr/>
          <a:lstStyle/>
          <a:p>
            <a:r>
              <a:rPr dirty="0"/>
              <a:t>Kevin French. GMILCS</a:t>
            </a:r>
            <a:r>
              <a:rPr lang="en-US" dirty="0"/>
              <a:t>, Inc.</a:t>
            </a:r>
            <a:r>
              <a:rPr dirty="0"/>
              <a:t>                       </a:t>
            </a:r>
            <a:r>
              <a:rPr u="sng" dirty="0">
                <a:solidFill>
                  <a:srgbClr val="0000FF"/>
                </a:solidFill>
                <a:uFill>
                  <a:solidFill>
                    <a:srgbClr val="0000FF"/>
                  </a:solidFill>
                </a:uFill>
                <a:hlinkClick r:id="rId3"/>
              </a:rPr>
              <a:t>kfrench@gmilcs.org</a:t>
            </a:r>
            <a:r>
              <a:rPr dirty="0"/>
              <a:t> </a:t>
            </a:r>
          </a:p>
          <a:p>
            <a:r>
              <a:rPr dirty="0"/>
              <a:t>Angela Brown. Amherst Town Library</a:t>
            </a:r>
            <a:r>
              <a:rPr lang="en-US" dirty="0"/>
              <a:t>       </a:t>
            </a:r>
            <a:r>
              <a:rPr dirty="0"/>
              <a:t> </a:t>
            </a:r>
            <a:r>
              <a:rPr u="sng" dirty="0">
                <a:solidFill>
                  <a:srgbClr val="0000FF"/>
                </a:solidFill>
                <a:uFill>
                  <a:solidFill>
                    <a:srgbClr val="0000FF"/>
                  </a:solidFill>
                </a:uFill>
                <a:hlinkClick r:id="rId4"/>
              </a:rPr>
              <a:t>abrown@amherstlibrary.org</a:t>
            </a:r>
          </a:p>
          <a:p>
            <a:r>
              <a:rPr dirty="0"/>
              <a:t>Sue Harmon. Manchester City Library</a:t>
            </a:r>
            <a:r>
              <a:rPr lang="en-US" dirty="0"/>
              <a:t>     </a:t>
            </a:r>
            <a:r>
              <a:rPr dirty="0"/>
              <a:t> </a:t>
            </a:r>
            <a:r>
              <a:rPr u="sng" dirty="0">
                <a:solidFill>
                  <a:srgbClr val="0000FF"/>
                </a:solidFill>
                <a:uFill>
                  <a:solidFill>
                    <a:srgbClr val="0000FF"/>
                  </a:solidFill>
                </a:uFill>
                <a:hlinkClick r:id="rId5"/>
              </a:rPr>
              <a:t>sharmon@manchesternh.gov</a:t>
            </a:r>
            <a:r>
              <a:rPr dirty="0"/>
              <a:t> </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3998C65888CA40B56777FDEA80FADE" ma:contentTypeVersion="13" ma:contentTypeDescription="Create a new document." ma:contentTypeScope="" ma:versionID="b3ee52492b309721eb1002566b1345c7">
  <xsd:schema xmlns:xsd="http://www.w3.org/2001/XMLSchema" xmlns:xs="http://www.w3.org/2001/XMLSchema" xmlns:p="http://schemas.microsoft.com/office/2006/metadata/properties" xmlns:ns3="70abd47c-5860-4b5a-9dc5-f066e1a0c9ba" xmlns:ns4="de6a6d54-243b-4c49-8b16-0e810c3fb91c" targetNamespace="http://schemas.microsoft.com/office/2006/metadata/properties" ma:root="true" ma:fieldsID="ea512529efad36167691ed90b09e0219" ns3:_="" ns4:_="">
    <xsd:import namespace="70abd47c-5860-4b5a-9dc5-f066e1a0c9ba"/>
    <xsd:import namespace="de6a6d54-243b-4c49-8b16-0e810c3fb91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EventHashCode" minOccurs="0"/>
                <xsd:element ref="ns4:MediaServiceGenerationTime" minOccurs="0"/>
                <xsd:element ref="ns4:MediaServiceLocation"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abd47c-5860-4b5a-9dc5-f066e1a0c9b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6a6d54-243b-4c49-8b16-0e810c3fb91c"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F39CB5-4B60-4CA5-A9C2-D1DC2C6882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abd47c-5860-4b5a-9dc5-f066e1a0c9ba"/>
    <ds:schemaRef ds:uri="de6a6d54-243b-4c49-8b16-0e810c3fb9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B6010C-442A-4D33-975A-B01F0158896E}">
  <ds:schemaRefs>
    <ds:schemaRef ds:uri="70abd47c-5860-4b5a-9dc5-f066e1a0c9b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de6a6d54-243b-4c49-8b16-0e810c3fb91c"/>
    <ds:schemaRef ds:uri="http://www.w3.org/XML/1998/namespace"/>
    <ds:schemaRef ds:uri="http://purl.org/dc/dcmitype/"/>
  </ds:schemaRefs>
</ds:datastoreItem>
</file>

<file path=customXml/itemProps3.xml><?xml version="1.0" encoding="utf-8"?>
<ds:datastoreItem xmlns:ds="http://schemas.openxmlformats.org/officeDocument/2006/customXml" ds:itemID="{AC87EF1B-59B3-4914-AAF9-0FB958509E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8658</TotalTime>
  <Words>5701</Words>
  <Application>Microsoft Office PowerPoint</Application>
  <PresentationFormat>Widescreen</PresentationFormat>
  <Paragraphs>663</Paragraphs>
  <Slides>96</Slides>
  <Notes>90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96</vt:i4>
      </vt:variant>
    </vt:vector>
  </HeadingPairs>
  <TitlesOfParts>
    <vt:vector size="108" baseType="lpstr">
      <vt:lpstr>Arial</vt:lpstr>
      <vt:lpstr>Avenir Book</vt:lpstr>
      <vt:lpstr>Avenir Heavy</vt:lpstr>
      <vt:lpstr>Calibri</vt:lpstr>
      <vt:lpstr>Calibri Light</vt:lpstr>
      <vt:lpstr>Century Schoolbook</vt:lpstr>
      <vt:lpstr>Helvetica</vt:lpstr>
      <vt:lpstr>Tw Cen MT</vt:lpstr>
      <vt:lpstr>Tw Cen MT Condensed</vt:lpstr>
      <vt:lpstr>Wingdings</vt:lpstr>
      <vt:lpstr>Wingdings 3</vt:lpstr>
      <vt:lpstr>Integral</vt:lpstr>
      <vt:lpstr>Out of the Silo: the GMILCS Linked Data Initiative</vt:lpstr>
      <vt:lpstr>Kevin French</vt:lpstr>
      <vt:lpstr>Who is GMILCS inc.?</vt:lpstr>
      <vt:lpstr>Why Linked data?  - fix this situation</vt:lpstr>
      <vt:lpstr>Why Linked data? </vt:lpstr>
      <vt:lpstr>Linked Data (JSON-LD) VS marc</vt:lpstr>
      <vt:lpstr>Namespaces used in our library.link sites</vt:lpstr>
      <vt:lpstr>Wikipedia USES A SIMILAR combination</vt:lpstr>
      <vt:lpstr>Google supports Schema.org </vt:lpstr>
      <vt:lpstr>Facebook’s Open graph protocol http://ogp.me/ </vt:lpstr>
      <vt:lpstr>Why Zepheira?</vt:lpstr>
      <vt:lpstr>PowerPoint Presentation</vt:lpstr>
      <vt:lpstr>Timeline of events</vt:lpstr>
      <vt:lpstr>In the beginning-2011– Semantic web</vt:lpstr>
      <vt:lpstr>2015 – Things start to heat up</vt:lpstr>
      <vt:lpstr>2016 – Things started to cool down</vt:lpstr>
      <vt:lpstr>2017 – Things start getting warm again</vt:lpstr>
      <vt:lpstr>We signed up!</vt:lpstr>
      <vt:lpstr>Early 2018 – publication preparations</vt:lpstr>
      <vt:lpstr>June 2018 - data published!</vt:lpstr>
      <vt:lpstr>Problems? – a few</vt:lpstr>
      <vt:lpstr>Initial 2018 search engine results</vt:lpstr>
      <vt:lpstr>Later results-Google Knowledge Panel </vt:lpstr>
      <vt:lpstr>2018 – out of the box features</vt:lpstr>
      <vt:lpstr>2018 – out of the box displays</vt:lpstr>
      <vt:lpstr>Initial foray into Custom displays</vt:lpstr>
      <vt:lpstr>Custom picked displays</vt:lpstr>
      <vt:lpstr>Sept 2019-github</vt:lpstr>
      <vt:lpstr>November 2019 - Google Books</vt:lpstr>
      <vt:lpstr>December of 2019 knowledge panels included multiple formats</vt:lpstr>
      <vt:lpstr>2020-HIGHLIGHTS </vt:lpstr>
      <vt:lpstr>Beyond 2020-Open Libraries  </vt:lpstr>
      <vt:lpstr>Resources</vt:lpstr>
      <vt:lpstr>Linked Data for catalog cleanup </vt:lpstr>
      <vt:lpstr>Metadata Integrity Group (MIG)</vt:lpstr>
      <vt:lpstr>MIG and Linked Data</vt:lpstr>
      <vt:lpstr>Amherst Town Library Link Page</vt:lpstr>
      <vt:lpstr>Amherst Town Library’s Link Page</vt:lpstr>
      <vt:lpstr> Browsing Resources for errors </vt:lpstr>
      <vt:lpstr>Example: Juvenile ficiton</vt:lpstr>
      <vt:lpstr>Example: Juvenile fction</vt:lpstr>
      <vt:lpstr>Example: Juvenile fction</vt:lpstr>
      <vt:lpstr>Example: 2? </vt:lpstr>
      <vt:lpstr>Example: 2002-09-01? </vt:lpstr>
      <vt:lpstr>Resource Navigator </vt:lpstr>
      <vt:lpstr>Resource Navigator </vt:lpstr>
      <vt:lpstr>Resource Navigator </vt:lpstr>
      <vt:lpstr>Resource Navigator </vt:lpstr>
      <vt:lpstr>Maybe it’s not really an issue!</vt:lpstr>
      <vt:lpstr>But…sometimes it’s an issue</vt:lpstr>
      <vt:lpstr>Punctuation makes a difference!</vt:lpstr>
      <vt:lpstr>Mccarthy, Cormac Before and After</vt:lpstr>
      <vt:lpstr>Challenges</vt:lpstr>
      <vt:lpstr>Why this works</vt:lpstr>
      <vt:lpstr>Resources </vt:lpstr>
      <vt:lpstr>Linked Data and Readers Advisory Sue Harmon</vt:lpstr>
      <vt:lpstr>Introduction</vt:lpstr>
      <vt:lpstr>Practical Applications</vt:lpstr>
      <vt:lpstr>Readers Advisory</vt:lpstr>
      <vt:lpstr>Living Lists</vt:lpstr>
      <vt:lpstr>Easy to use</vt:lpstr>
      <vt:lpstr>Resources</vt:lpstr>
      <vt:lpstr>Searching</vt:lpstr>
      <vt:lpstr>Person</vt:lpstr>
      <vt:lpstr>PowerPoint Presentation</vt:lpstr>
      <vt:lpstr>Example: Toni Morrison</vt:lpstr>
      <vt:lpstr>Concept</vt:lpstr>
      <vt:lpstr>PowerPoint Presentation</vt:lpstr>
      <vt:lpstr>Example: Books on Racism</vt:lpstr>
      <vt:lpstr>Browsing</vt:lpstr>
      <vt:lpstr>Browsing: Italy</vt:lpstr>
      <vt:lpstr>Italy</vt:lpstr>
      <vt:lpstr>Lists and Mixes</vt:lpstr>
      <vt:lpstr>List: Genetics</vt:lpstr>
      <vt:lpstr>Lists: The Bones</vt:lpstr>
      <vt:lpstr>MIX: Anxiety Resources</vt:lpstr>
      <vt:lpstr>Mixes: The Bones</vt:lpstr>
      <vt:lpstr>Mixes: The Bones</vt:lpstr>
      <vt:lpstr>How It’s Made</vt:lpstr>
      <vt:lpstr>Gather ISBNs or UIs</vt:lpstr>
      <vt:lpstr>Write Your Code</vt:lpstr>
      <vt:lpstr>Writing Code</vt:lpstr>
      <vt:lpstr>Writing Code</vt:lpstr>
      <vt:lpstr>Upload Code to Github</vt:lpstr>
      <vt:lpstr>Github</vt:lpstr>
      <vt:lpstr>Get your Raw URL</vt:lpstr>
      <vt:lpstr>Github: Raw URL</vt:lpstr>
      <vt:lpstr>String Links: Lists</vt:lpstr>
      <vt:lpstr>String Links: Mixes</vt:lpstr>
      <vt:lpstr>Get the Embed Code</vt:lpstr>
      <vt:lpstr>Copy Embed Code &amp; Fix HTTPs</vt:lpstr>
      <vt:lpstr>Community  Partners</vt:lpstr>
      <vt:lpstr>Social Media</vt:lpstr>
      <vt:lpstr>Uses during Shutdown</vt:lpstr>
      <vt:lpstr>Resources</vt:lpstr>
      <vt:lpstr>Thank you!</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Acer Customer</dc:creator>
  <cp:lastModifiedBy>Kevin French</cp:lastModifiedBy>
  <cp:revision>40</cp:revision>
  <dcterms:created xsi:type="dcterms:W3CDTF">2018-09-14T16:18:09Z</dcterms:created>
  <dcterms:modified xsi:type="dcterms:W3CDTF">2020-08-06T19:31:43Z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0x010100073998C65888CA40B56777FDEA80FADE</vt:lpwstr>
  </property>
</Properties>
</file>